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EEE16-88F4-41DB-A9F1-B223338D2797}" v="1043" dt="2022-02-21T12:50:54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D03E995-494A-4E8E-B0C3-E4F2D0CE2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AFE5710-0090-41EA-AAEB-8C1F1EE0CC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C5F9-F95A-4B39-B700-4B8C50A68DFD}" type="datetime1">
              <a:rPr lang="pl-PL" smtClean="0"/>
              <a:t>28.02.2022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9AB60D-BE8B-47B4-ABC5-0C35E6CCEA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63D57D-ABFD-45CF-9E16-A46C922D47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309E6-4FED-44BF-B51D-6215C635D5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33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7C05E-04BD-4F26-A14E-D27F067E9591}" type="datetime1">
              <a:rPr lang="pl-PL" smtClean="0"/>
              <a:pPr/>
              <a:t>28.02.2022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A4E15-46DA-4720-9B72-A2F6B2D90E9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5603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A4E15-46DA-4720-9B72-A2F6B2D90E9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74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2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5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0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2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DC8C5-8454-4762-A23B-B4B0FC091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1445" r="-1" b="1330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86949" y="3522133"/>
            <a:ext cx="7974719" cy="2288382"/>
          </a:xfrm>
        </p:spPr>
        <p:txBody>
          <a:bodyPr rtlCol="0" anchor="t">
            <a:normAutofit/>
          </a:bodyPr>
          <a:lstStyle/>
          <a:p>
            <a:r>
              <a:rPr lang="pl-PL">
                <a:solidFill>
                  <a:schemeClr val="tx2"/>
                </a:solidFill>
                <a:cs typeface="Calibri Light"/>
              </a:rPr>
              <a:t>IGNACY ŁUKASIEWICZ</a:t>
            </a:r>
            <a:endParaRPr lang="pl-PL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86949" y="725465"/>
            <a:ext cx="7974719" cy="279666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PATRON ROKU 2022</a:t>
            </a: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DACE11E-9ABF-4BF6-9767-693120FD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EA1D34-75CA-4520-A4BB-A43A165F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1390"/>
            <a:ext cx="4952999" cy="3009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/>
              <a:t>Ignacy Łukasiewicz angażował się w działalność niepodległościową i konspiracyjną, za którą był aresztowany i więziony.</a:t>
            </a:r>
          </a:p>
          <a:p>
            <a:pPr>
              <a:buClr>
                <a:srgbClr val="FFFFFF"/>
              </a:buClr>
            </a:pPr>
            <a:r>
              <a:rPr lang="pl-PL" sz="1800"/>
              <a:t>Wspierał finansowo ruchy narodowo - wyzwoleńcze. Propagował zakładanie sądów, budował szkoły, kościoły, drogi i mosty. </a:t>
            </a:r>
          </a:p>
        </p:txBody>
      </p:sp>
      <p:pic>
        <p:nvPicPr>
          <p:cNvPr id="4" name="Obraz 4" descr="Ignacy Łukasiewicz (niepodlegla.padew.eu)">
            <a:extLst>
              <a:ext uri="{FF2B5EF4-FFF2-40B4-BE49-F238E27FC236}">
                <a16:creationId xmlns:a16="http://schemas.microsoft.com/office/drawing/2014/main" id="{7B571363-160E-4B98-992E-AAA5D630A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814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456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2F195C2-7E91-46E1-B4C0-53689B92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241626-7DD8-4D98-94F3-B77CD5D8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1390"/>
            <a:ext cx="4952999" cy="3009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800"/>
              <a:t>Za działalność charytatywną papież Pius IX nadał mu tytuł szambelana papieskiego i odznaczył Orderem Świętego Grzegorza Wielkiego. </a:t>
            </a:r>
          </a:p>
        </p:txBody>
      </p:sp>
      <p:pic>
        <p:nvPicPr>
          <p:cNvPr id="4" name="Obraz 4" descr="Order Świętego Grzegorza Wielkiego">
            <a:extLst>
              <a:ext uri="{FF2B5EF4-FFF2-40B4-BE49-F238E27FC236}">
                <a16:creationId xmlns:a16="http://schemas.microsoft.com/office/drawing/2014/main" id="{EC6CF91B-E0A7-46A8-A24F-70B004364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5" b="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798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4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AA8E0F3-2802-49CD-93C7-BBB0EA9D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endParaRPr lang="pl-PL">
              <a:solidFill>
                <a:schemeClr val="tx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2067B5-FEF8-4317-B9EF-BAD3C1274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29835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>
                <a:solidFill>
                  <a:schemeClr val="tx2"/>
                </a:solidFill>
              </a:rPr>
              <a:t>Ignacy Łukasiewicz zmarł w Chorówce 7 stycznia 1882 roku w wyniku ciężkiego zapalenia płuc. Został pochowany na cmentarzu w Zręcinie.</a:t>
            </a:r>
          </a:p>
        </p:txBody>
      </p:sp>
      <p:pic>
        <p:nvPicPr>
          <p:cNvPr id="4" name="Obraz 4" descr="Nagrobek Ignacego Łukasiewicza (spchorowka.superszkolna.pl)">
            <a:extLst>
              <a:ext uri="{FF2B5EF4-FFF2-40B4-BE49-F238E27FC236}">
                <a16:creationId xmlns:a16="http://schemas.microsoft.com/office/drawing/2014/main" id="{A406FD36-6E73-4AA6-B6FF-1318C105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1235270"/>
            <a:ext cx="6795701" cy="453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5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Rectangle 11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565497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ocument 15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94907" y="1744296"/>
            <a:ext cx="6858000" cy="3369413"/>
          </a:xfrm>
          <a:prstGeom prst="flowChartDocumen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6A2EA77-B561-47EF-87E8-032090FE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348"/>
            <a:ext cx="6159160" cy="224073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C960AD-48D5-4AC8-82B0-FE2CE9FCF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6159160" cy="2998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/>
              <a:t>Ignacy Łukasiewicz urodził się 8 marca 1822 roku w Zadusznikach pod Mielcem. Jego ojciec był uczestnikiem powstania kościuszkowskiego. </a:t>
            </a:r>
          </a:p>
        </p:txBody>
      </p:sp>
      <p:pic>
        <p:nvPicPr>
          <p:cNvPr id="5" name="Obraz 5" descr="Mapa Polski z Zadusznikami (Wikipedia)">
            <a:extLst>
              <a:ext uri="{FF2B5EF4-FFF2-40B4-BE49-F238E27FC236}">
                <a16:creationId xmlns:a16="http://schemas.microsoft.com/office/drawing/2014/main" id="{45BDE379-23E9-4BA9-9AD5-EE24CC12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45" y="721081"/>
            <a:ext cx="2789554" cy="2686585"/>
          </a:xfrm>
          <a:prstGeom prst="rect">
            <a:avLst/>
          </a:prstGeom>
        </p:spPr>
      </p:pic>
      <p:pic>
        <p:nvPicPr>
          <p:cNvPr id="4" name="Obraz 4" descr="Ignacy Łukasiewicz na portrecie pędzla Andrzeja Grabowskiego (Wikipedia Commons) domena publiczna">
            <a:extLst>
              <a:ext uri="{FF2B5EF4-FFF2-40B4-BE49-F238E27FC236}">
                <a16:creationId xmlns:a16="http://schemas.microsoft.com/office/drawing/2014/main" id="{094E557D-BA49-4BC6-9F98-D89E0001D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266" y="3561815"/>
            <a:ext cx="3582113" cy="26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1E082EB-ABC0-4413-9D99-776842E5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91F98F-A2DA-41EB-BB61-5CCE7D23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/>
              <a:t>Po śmierci ojca porzucił naukę w gimnazjum i podjął pracę w aptece jako praktykant. </a:t>
            </a:r>
          </a:p>
        </p:txBody>
      </p:sp>
      <p:sp>
        <p:nvSpPr>
          <p:cNvPr id="46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az 4" descr="Wnętrze apteki (citik.jaslo.pl)">
            <a:extLst>
              <a:ext uri="{FF2B5EF4-FFF2-40B4-BE49-F238E27FC236}">
                <a16:creationId xmlns:a16="http://schemas.microsoft.com/office/drawing/2014/main" id="{058F4F4C-3C5A-4C61-ABF9-5943DD29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997419"/>
            <a:ext cx="6795701" cy="50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2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1AC6821-C5FD-4AD6-8D71-CB4DA5D9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977A0E-1DE7-487D-924C-D734E58F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/>
              <a:t>W latach 1850 – 1852 studiował na Wydziale Filozoficznym Uniwersytetu Jagiellońskiego, przy którym funkcjonowało studium farmaceutyczne, a także w Wiedniu, gdzie uzyskał tytuł magistra farmacji. </a:t>
            </a:r>
          </a:p>
        </p:txBody>
      </p:sp>
      <p:sp>
        <p:nvSpPr>
          <p:cNvPr id="46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az 4" descr="Budynek Uniwersytetu Jagiellońskiego (cm-uj.krakow.pl)">
            <a:extLst>
              <a:ext uri="{FF2B5EF4-FFF2-40B4-BE49-F238E27FC236}">
                <a16:creationId xmlns:a16="http://schemas.microsoft.com/office/drawing/2014/main" id="{D6443B89-AA54-4464-B189-5D3634EE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1225955"/>
            <a:ext cx="6795701" cy="45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364292D-F079-4310-AEE0-27CCC76C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B36546-37CE-4F3F-B84F-B368B858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1390"/>
            <a:ext cx="4952999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/>
              <a:t>Po studiach wrócił do Lwowa. Podjął pracę w aptece i razem z Janem </a:t>
            </a:r>
            <a:r>
              <a:rPr lang="pl-PL" sz="1800" dirty="0" err="1"/>
              <a:t>Zehem</a:t>
            </a:r>
            <a:r>
              <a:rPr lang="pl-PL" sz="1800" dirty="0"/>
              <a:t> prowadził badania nad ropą naftową. Udało im się uzyskać naftę świetlną.</a:t>
            </a:r>
          </a:p>
        </p:txBody>
      </p:sp>
      <p:pic>
        <p:nvPicPr>
          <p:cNvPr id="4" name="Obraz 4" descr="Ignacy Łukasiewicz i Jan Zeh przy lampie naftowej">
            <a:extLst>
              <a:ext uri="{FF2B5EF4-FFF2-40B4-BE49-F238E27FC236}">
                <a16:creationId xmlns:a16="http://schemas.microsoft.com/office/drawing/2014/main" id="{1A4DC186-12DA-41AF-9020-87DA03BF5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0" r="13566" b="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588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C03E54E-3050-4975-B3C3-A9084E11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DF0891-416A-4562-9870-30F9463E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1390"/>
            <a:ext cx="4952999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/>
              <a:t>Pierwsza skonstruowana przez niego lampa naftowa rozświetliła wystawę apteki. W praktyce oświetlenie naftowe zastosowano po raz pierwszy podczas operacji we Lwowie.</a:t>
            </a:r>
          </a:p>
        </p:txBody>
      </p:sp>
      <p:pic>
        <p:nvPicPr>
          <p:cNvPr id="4" name="Obraz 4" descr="Lampa naftowa skonstruowana przez Łukasiewicza (Wikimedia Commons)">
            <a:extLst>
              <a:ext uri="{FF2B5EF4-FFF2-40B4-BE49-F238E27FC236}">
                <a16:creationId xmlns:a16="http://schemas.microsoft.com/office/drawing/2014/main" id="{AD690943-6814-4DED-B4CB-FC9AD817F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5" r="10381" b="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10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AF1E183F-9806-43C3-BC7E-6FD163C6A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565497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67512" y="927301"/>
            <a:ext cx="6857998" cy="500340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009803-FECF-42E3-9D54-9D3F05786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FF7DE2-528C-44CB-999A-511B3038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AEBF359-B87C-4039-9F26-D6A918DC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A51649E-61FB-40BD-96C7-401150750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D86F05D-460E-4DC7-A2C4-50A569A2F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0BCFB81-E71F-4C0D-BC06-9166414BB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D01E3D6-9049-46E9-AC67-AB3759E60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8E8D76E-5A7B-480A-AA85-A0D6B5CED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8662143-48AA-41B7-B267-DAB46CB10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4620DD0-3AAC-4F4D-A4BA-F6BE95E33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8B17955-59FC-4CD6-9C2D-007E5BF2C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A5B7EA1-5178-42DC-90F5-58EEC4F0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1DAD57A-5A10-47A9-BF61-3AE980B20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47C2348-AEE0-4C42-9843-D620AC993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2539B38-4204-49AB-96D9-7C233D9D4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9A13909-EECD-4D70-8312-E3F770795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F589262-1A89-4E3E-ADA5-D32C83186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A17E9BD-7A5A-4276-88C3-B432CCCFF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D9DB1BD-3B13-4319-B73C-F8D8F5EC0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6E81215-DB3F-4779-8052-63985A5AF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F78B7CD-99BB-47DF-8B7A-F0FC817B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6A380D8-1875-4DA2-A254-75200CB68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5C329C1-8472-4430-860B-4572543E4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FC0EC84-7D26-405B-885D-7A6412052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A62F440-1A4F-4849-B885-8C4FD62BA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ED1F20C-6C1F-4BFB-8F0B-7E7916019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C9E12E4-7A39-432F-85AD-D53E4EDE6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69FDCC4-D003-4674-9D52-CED1CE895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E4682F6-2932-4BA6-837B-B48AA222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2627B4C-22CB-4FBF-B7F6-D88EECF1D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45A7819-37E2-4B0F-8FEF-F90B4D6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5074F8-3CE3-4C52-AC54-DD0691EE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 dirty="0"/>
              <a:t>W 1854 roku Ignacy Łukasiewicz wraz z przyjaciółmi, w Bóbrce koło Krosna, założył </a:t>
            </a:r>
            <a:r>
              <a:rPr lang="pl-PL" sz="1800" b="1" dirty="0"/>
              <a:t>pierwszą na świecie spółkę naftową</a:t>
            </a:r>
            <a:r>
              <a:rPr lang="pl-PL" sz="1800" dirty="0"/>
              <a:t>. Najstarsza kopalnia ropy naftowej znajduje się w Bóbrce.</a:t>
            </a:r>
          </a:p>
        </p:txBody>
      </p:sp>
      <p:pic>
        <p:nvPicPr>
          <p:cNvPr id="5" name="Obraz 5" descr="Wiertnia ręczna w kopalni w Bóbrce">
            <a:extLst>
              <a:ext uri="{FF2B5EF4-FFF2-40B4-BE49-F238E27FC236}">
                <a16:creationId xmlns:a16="http://schemas.microsoft.com/office/drawing/2014/main" id="{90652F39-85BC-45D9-91B7-004B90C35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54" y="1244837"/>
            <a:ext cx="2797952" cy="3982848"/>
          </a:xfrm>
          <a:prstGeom prst="rect">
            <a:avLst/>
          </a:prstGeom>
        </p:spPr>
      </p:pic>
      <p:pic>
        <p:nvPicPr>
          <p:cNvPr id="4" name="Obraz 4" descr="Bóbrka na mapie Polski (Wikimedia Commons)">
            <a:extLst>
              <a:ext uri="{FF2B5EF4-FFF2-40B4-BE49-F238E27FC236}">
                <a16:creationId xmlns:a16="http://schemas.microsoft.com/office/drawing/2014/main" id="{E0F6F820-5853-4CB1-9DB9-90A53FBF4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519" y="1903230"/>
            <a:ext cx="2797952" cy="26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6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C81171F-7024-4158-9D1F-CDB3FEEC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0CD398-67E8-4C9E-BC38-C2F785D6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>
                <a:ea typeface="+mn-lt"/>
                <a:cs typeface="+mn-lt"/>
              </a:rPr>
              <a:t>W 1856 roku na skutek uzyskania znaczących ilości ropy Łukasiewicz założył w </a:t>
            </a:r>
            <a:r>
              <a:rPr lang="pl-PL" sz="1800" dirty="0" err="1">
                <a:ea typeface="+mn-lt"/>
                <a:cs typeface="+mn-lt"/>
              </a:rPr>
              <a:t>Ulaszowicach</a:t>
            </a:r>
            <a:r>
              <a:rPr lang="pl-PL" sz="1800" dirty="0">
                <a:ea typeface="+mn-lt"/>
                <a:cs typeface="+mn-lt"/>
              </a:rPr>
              <a:t> pierwszą na ziemiach polskich destylarnię ropy naftowej.</a:t>
            </a:r>
            <a:r>
              <a:rPr lang="pl-PL" sz="1800" dirty="0"/>
              <a:t> </a:t>
            </a:r>
          </a:p>
          <a:p>
            <a:pPr>
              <a:buClr>
                <a:srgbClr val="FFFFFF"/>
              </a:buClr>
            </a:pPr>
            <a:r>
              <a:rPr lang="pl-PL" sz="1800" dirty="0"/>
              <a:t>Współcześnie proces ten jest podstawą wielu gałęzi przemysłu chemicznego, kosmetycznego i nowoczesnych technologii.</a:t>
            </a:r>
          </a:p>
        </p:txBody>
      </p:sp>
      <p:sp>
        <p:nvSpPr>
          <p:cNvPr id="46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az 4" descr="Frakcje ropy naftowej">
            <a:extLst>
              <a:ext uri="{FF2B5EF4-FFF2-40B4-BE49-F238E27FC236}">
                <a16:creationId xmlns:a16="http://schemas.microsoft.com/office/drawing/2014/main" id="{18A7C3D7-0003-4105-A46D-EA91FF2E7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1150323"/>
            <a:ext cx="6795701" cy="47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134A530-BF52-4DF9-899F-B6D6D05A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2F370A-EE89-45C3-8F54-FCF70EF22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800" dirty="0"/>
              <a:t>Ignacy Łukasiewicz jest patronem przemysłu naftowo – gazowniczego i rafineryjnego w Polsce. </a:t>
            </a:r>
            <a:endParaRPr lang="pl-PL" dirty="0"/>
          </a:p>
        </p:txBody>
      </p:sp>
      <p:sp>
        <p:nvSpPr>
          <p:cNvPr id="46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az 4" descr="Ignacy Łukasiewicz przelewa ropę naftową">
            <a:extLst>
              <a:ext uri="{FF2B5EF4-FFF2-40B4-BE49-F238E27FC236}">
                <a16:creationId xmlns:a16="http://schemas.microsoft.com/office/drawing/2014/main" id="{BAC389A1-EC84-47A2-B819-90947EE8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833" y="732348"/>
            <a:ext cx="5389569" cy="55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10779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1</Words>
  <Application>Microsoft Office PowerPoint</Application>
  <PresentationFormat>Panoramiczny</PresentationFormat>
  <Paragraphs>1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SineVTI</vt:lpstr>
      <vt:lpstr>IGNACY ŁUKASIEWICZ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262</cp:revision>
  <dcterms:created xsi:type="dcterms:W3CDTF">2022-02-21T11:04:33Z</dcterms:created>
  <dcterms:modified xsi:type="dcterms:W3CDTF">2022-02-28T20:36:50Z</dcterms:modified>
</cp:coreProperties>
</file>