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86525-491C-4C55-BF89-1965697AE059}" v="920" dt="2022-04-03T10:08:32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9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gosc.pl/doc/1644779.Pszczoly-masowo-gina-To-epidemia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cyklopedia.naukowy.pl/U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ski.pasieka.smirnow.eu/2020/2020-05-30_zimny-zimny-maj-2020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8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65809" y="1017768"/>
            <a:ext cx="3725079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pszczoły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44438" y="4393975"/>
            <a:ext cx="3567820" cy="14462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noProof="1"/>
              <a:t>Prezentacja o pszczołach</a:t>
            </a:r>
          </a:p>
        </p:txBody>
      </p:sp>
      <p:sp>
        <p:nvSpPr>
          <p:cNvPr id="54" name="Freeform: Shape 30">
            <a:extLst>
              <a:ext uri="{FF2B5EF4-FFF2-40B4-BE49-F238E27FC236}">
                <a16:creationId xmlns:a16="http://schemas.microsoft.com/office/drawing/2014/main" id="{05B2B39F-11F7-47FD-8D3C-5BC81428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25"/>
            <a:ext cx="6821587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Picture 24" descr="꽃 벌 · Pixabay의 무료 사진">
            <a:extLst>
              <a:ext uri="{FF2B5EF4-FFF2-40B4-BE49-F238E27FC236}">
                <a16:creationId xmlns:a16="http://schemas.microsoft.com/office/drawing/2014/main" id="{CAE384B4-6F1F-437E-EE37-BC7D23656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1" y="1001649"/>
            <a:ext cx="2584040" cy="1938030"/>
          </a:xfrm>
          <a:prstGeom prst="rect">
            <a:avLst/>
          </a:prstGeom>
        </p:spPr>
      </p:pic>
      <p:pic>
        <p:nvPicPr>
          <p:cNvPr id="16" name="Picture 17" descr="Darmowe Zdjęcia : Natura, roślina, kwiat, płatek, pyłek ...">
            <a:extLst>
              <a:ext uri="{FF2B5EF4-FFF2-40B4-BE49-F238E27FC236}">
                <a16:creationId xmlns:a16="http://schemas.microsoft.com/office/drawing/2014/main" id="{2E885130-B2B5-EADA-C506-F0EE9A38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75" y="1105011"/>
            <a:ext cx="2584040" cy="1731306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0A36D75C-2B85-B5CE-E732-88AA3933D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4101" y="4043595"/>
            <a:ext cx="2584040" cy="1724846"/>
          </a:xfrm>
          <a:prstGeom prst="rect">
            <a:avLst/>
          </a:prstGeom>
        </p:spPr>
      </p:pic>
      <p:pic>
        <p:nvPicPr>
          <p:cNvPr id="23" name="Picture 23" descr="Darmowe Zdjęcia : Natura, kwitnąć, roślina, fotografia ...">
            <a:extLst>
              <a:ext uri="{FF2B5EF4-FFF2-40B4-BE49-F238E27FC236}">
                <a16:creationId xmlns:a16="http://schemas.microsoft.com/office/drawing/2014/main" id="{C7E9F36B-F1F2-D461-79F2-7B664B219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73" y="4177860"/>
            <a:ext cx="2584041" cy="1453523"/>
          </a:xfrm>
          <a:prstGeom prst="rect">
            <a:avLst/>
          </a:prstGeom>
        </p:spPr>
      </p:pic>
      <p:sp>
        <p:nvSpPr>
          <p:cNvPr id="55" name="Freeform: Shape 32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959" y="832048"/>
            <a:ext cx="4399064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AC3F6-EBB9-746D-2122-4FE7C861E220}"/>
              </a:ext>
            </a:extLst>
          </p:cNvPr>
          <p:cNvSpPr txBox="1"/>
          <p:nvPr/>
        </p:nvSpPr>
        <p:spPr>
          <a:xfrm>
            <a:off x="4724400" y="434498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0522-6990-F1DA-8381-A0C68061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Poszczoły</a:t>
            </a:r>
            <a:r>
              <a:rPr lang="en-US" dirty="0"/>
              <a:t> to </a:t>
            </a:r>
            <a:r>
              <a:rPr lang="en-US" dirty="0" err="1"/>
              <a:t>jedne</a:t>
            </a:r>
            <a:r>
              <a:rPr lang="en-US" dirty="0"/>
              <a:t> z </a:t>
            </a:r>
            <a:r>
              <a:rPr lang="en-US" dirty="0" err="1"/>
              <a:t>najważnieszych</a:t>
            </a:r>
            <a:br>
              <a:rPr lang="en-US" dirty="0"/>
            </a:br>
            <a:r>
              <a:rPr lang="en-US" dirty="0" err="1"/>
              <a:t>owadów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świecie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F38C-D352-B2D0-848F-382845B2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6005" y="560244"/>
            <a:ext cx="259382" cy="5312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noProof="1"/>
              <a:t>pszczoły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F4133-0B18-79F2-BF71-EECC6450F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1247BB3-9C68-143E-BF3A-3689D5FE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855" y="563499"/>
            <a:ext cx="5606471" cy="4241638"/>
          </a:xfrm>
          <a:prstGeom prst="rect">
            <a:avLst/>
          </a:prstGeom>
        </p:spPr>
      </p:pic>
      <p:pic>
        <p:nvPicPr>
          <p:cNvPr id="6" name="Graphic 6" descr="Pszczoła z wypełnieniem pełnym">
            <a:extLst>
              <a:ext uri="{FF2B5EF4-FFF2-40B4-BE49-F238E27FC236}">
                <a16:creationId xmlns:a16="http://schemas.microsoft.com/office/drawing/2014/main" id="{6459AA9D-D34C-EAFA-BC5F-38725DE8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2528" y="5188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6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6917DA-A4D5-0337-B729-7A799FCE1719}"/>
              </a:ext>
            </a:extLst>
          </p:cNvPr>
          <p:cNvSpPr txBox="1"/>
          <p:nvPr/>
        </p:nvSpPr>
        <p:spPr>
          <a:xfrm>
            <a:off x="764309" y="510309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5400" noProof="1"/>
              <a:t>Są dwa rodzaje pszczuł miodalne oraz łakowe</a:t>
            </a:r>
            <a:r>
              <a:rPr lang="en-US" dirty="0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A72D1-B36D-7660-0B59-A0C5C6CA4A2E}"/>
              </a:ext>
            </a:extLst>
          </p:cNvPr>
          <p:cNvSpPr txBox="1"/>
          <p:nvPr/>
        </p:nvSpPr>
        <p:spPr>
          <a:xfrm>
            <a:off x="5941002" y="664730"/>
            <a:ext cx="274320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noProof="1"/>
              <a:t>Od pszczuł miodalnych</a:t>
            </a:r>
            <a:r>
              <a:rPr lang="pl-PL" sz="3200" dirty="0"/>
              <a:t> pozyskujemy:</a:t>
            </a:r>
          </a:p>
          <a:p>
            <a:r>
              <a:rPr lang="pl-PL" sz="3200" dirty="0"/>
              <a:t>-miód</a:t>
            </a:r>
          </a:p>
          <a:p>
            <a:r>
              <a:rPr lang="pl-PL" sz="3200" dirty="0"/>
              <a:t>-wosk </a:t>
            </a:r>
          </a:p>
          <a:p>
            <a:r>
              <a:rPr lang="pl-PL" sz="3200" dirty="0"/>
              <a:t>-mleko pszczele</a:t>
            </a:r>
          </a:p>
          <a:p>
            <a:r>
              <a:rPr lang="pl-PL" sz="3200" dirty="0"/>
              <a:t>Itp..</a:t>
            </a:r>
          </a:p>
          <a:p>
            <a:r>
              <a:rPr lang="pl-PL" sz="3200" dirty="0"/>
              <a:t>A od łąkowych tylko miód</a:t>
            </a:r>
          </a:p>
        </p:txBody>
      </p:sp>
      <p:pic>
        <p:nvPicPr>
          <p:cNvPr id="4" name="Picture 4" descr="Miód Miodu Plaster · Darmowa grafika wektorowa na Pixabay">
            <a:extLst>
              <a:ext uri="{FF2B5EF4-FFF2-40B4-BE49-F238E27FC236}">
                <a16:creationId xmlns:a16="http://schemas.microsoft.com/office/drawing/2014/main" id="{E7C74F5A-32D3-6EA1-98F4-C7CF894E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674" y="460158"/>
            <a:ext cx="3274290" cy="4078866"/>
          </a:xfrm>
          <a:prstGeom prst="rect">
            <a:avLst/>
          </a:prstGeom>
        </p:spPr>
      </p:pic>
      <p:pic>
        <p:nvPicPr>
          <p:cNvPr id="5" name="Picture 4" descr="Miód Miodu Plaster · Darmowa grafika wektorowa na Pixabay">
            <a:extLst>
              <a:ext uri="{FF2B5EF4-FFF2-40B4-BE49-F238E27FC236}">
                <a16:creationId xmlns:a16="http://schemas.microsoft.com/office/drawing/2014/main" id="{3261F21A-1D2B-6B61-89C8-CD939610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7" y="3542794"/>
            <a:ext cx="3274290" cy="34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001480-7269-A873-BF05-7EB507035267}"/>
              </a:ext>
            </a:extLst>
          </p:cNvPr>
          <p:cNvSpPr txBox="1"/>
          <p:nvPr/>
        </p:nvSpPr>
        <p:spPr>
          <a:xfrm>
            <a:off x="198582" y="187037"/>
            <a:ext cx="49368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noProof="1">
                <a:ea typeface="+mn-lt"/>
                <a:cs typeface="+mn-lt"/>
              </a:rPr>
              <a:t>Są </a:t>
            </a:r>
            <a:r>
              <a:rPr lang="pl-PL" sz="2800" b="1" noProof="1">
                <a:ea typeface="+mn-lt"/>
                <a:cs typeface="+mn-lt"/>
              </a:rPr>
              <a:t>pszczoły</a:t>
            </a:r>
            <a:r>
              <a:rPr lang="pl-PL" sz="2800" noProof="1">
                <a:ea typeface="+mn-lt"/>
                <a:cs typeface="+mn-lt"/>
              </a:rPr>
              <a:t>, które noszą wodę do </a:t>
            </a:r>
            <a:r>
              <a:rPr lang="pl-PL" sz="2800" b="1" noProof="1">
                <a:ea typeface="+mn-lt"/>
                <a:cs typeface="+mn-lt"/>
              </a:rPr>
              <a:t>ula</a:t>
            </a:r>
            <a:r>
              <a:rPr lang="pl-PL" sz="2800" noProof="1">
                <a:ea typeface="+mn-lt"/>
                <a:cs typeface="+mn-lt"/>
              </a:rPr>
              <a:t>, rozprowadzają ją, schładzają gniazdo, jeśli jest powyżej 30 stopni. Są </a:t>
            </a:r>
            <a:r>
              <a:rPr lang="pl-PL" sz="2800" b="1" noProof="1">
                <a:ea typeface="+mn-lt"/>
                <a:cs typeface="+mn-lt"/>
              </a:rPr>
              <a:t>pszczoły</a:t>
            </a:r>
            <a:r>
              <a:rPr lang="pl-PL" sz="2800" noProof="1">
                <a:ea typeface="+mn-lt"/>
                <a:cs typeface="+mn-lt"/>
              </a:rPr>
              <a:t> wentylatorki, które chłodzą. W sezonie widać jak </a:t>
            </a:r>
            <a:r>
              <a:rPr lang="pl-PL" sz="2800" b="1" noProof="1">
                <a:ea typeface="+mn-lt"/>
                <a:cs typeface="+mn-lt"/>
              </a:rPr>
              <a:t>pszczoła</a:t>
            </a:r>
            <a:r>
              <a:rPr lang="pl-PL" sz="2800" noProof="1">
                <a:ea typeface="+mn-lt"/>
                <a:cs typeface="+mn-lt"/>
              </a:rPr>
              <a:t> za </a:t>
            </a:r>
            <a:r>
              <a:rPr lang="pl-PL" sz="2800" b="1" noProof="1">
                <a:ea typeface="+mn-lt"/>
                <a:cs typeface="+mn-lt"/>
              </a:rPr>
              <a:t>pszczołą</a:t>
            </a:r>
            <a:r>
              <a:rPr lang="pl-PL" sz="2800" noProof="1">
                <a:ea typeface="+mn-lt"/>
                <a:cs typeface="+mn-lt"/>
              </a:rPr>
              <a:t> się ustawia i machają skrzydełkami, tworząc kominy wentylacyjne. Jest też świta, która karmi, czyści królową.</a:t>
            </a:r>
            <a:endParaRPr lang="pl-PL" sz="2800" noProof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810C885-FCC1-2D60-3463-EA358C95A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3236" y="4045124"/>
            <a:ext cx="3930072" cy="2623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D01FD-6582-FC9E-7475-A98F88C47162}"/>
              </a:ext>
            </a:extLst>
          </p:cNvPr>
          <p:cNvSpPr txBox="1"/>
          <p:nvPr/>
        </p:nvSpPr>
        <p:spPr>
          <a:xfrm>
            <a:off x="7663873" y="6357650"/>
            <a:ext cx="3930072" cy="37522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pic>
        <p:nvPicPr>
          <p:cNvPr id="8" name="Graphic 8" descr="Pszczoła z wypełnieniem pełnym">
            <a:extLst>
              <a:ext uri="{FF2B5EF4-FFF2-40B4-BE49-F238E27FC236}">
                <a16:creationId xmlns:a16="http://schemas.microsoft.com/office/drawing/2014/main" id="{56116441-D93C-0F8C-C599-5B7E8F3C3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2982" y="108527"/>
            <a:ext cx="914400" cy="914400"/>
          </a:xfrm>
          <a:prstGeom prst="rect">
            <a:avLst/>
          </a:prstGeom>
        </p:spPr>
      </p:pic>
      <p:pic>
        <p:nvPicPr>
          <p:cNvPr id="9" name="Picture 9" descr="Darmowe Zdjęcia : Natura, kwitnąć, łąka, pyłek, ziele ...">
            <a:extLst>
              <a:ext uri="{FF2B5EF4-FFF2-40B4-BE49-F238E27FC236}">
                <a16:creationId xmlns:a16="http://schemas.microsoft.com/office/drawing/2014/main" id="{22E3AC80-25A8-48F8-7D26-DDC13B199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672" y="1285729"/>
            <a:ext cx="5052290" cy="45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AC88-FE5B-A2EA-AB64-AC2DDCB1B9D0}"/>
              </a:ext>
            </a:extLst>
          </p:cNvPr>
          <p:cNvSpPr txBox="1"/>
          <p:nvPr/>
        </p:nvSpPr>
        <p:spPr>
          <a:xfrm>
            <a:off x="441037" y="394855"/>
            <a:ext cx="576810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noProof="1"/>
              <a:t>C</a:t>
            </a:r>
            <a:r>
              <a:rPr lang="pl-PL" sz="2800" b="1" noProof="1"/>
              <a:t>iekawostki o pszczołach</a:t>
            </a:r>
          </a:p>
          <a:p>
            <a:pPr>
              <a:buChar char="•"/>
            </a:pPr>
            <a:r>
              <a:rPr lang="pl-PL" sz="2800" noProof="1"/>
              <a:t>Na świecie istnieje około 20 000 gatunków </a:t>
            </a:r>
            <a:r>
              <a:rPr lang="pl-PL" sz="2800" b="1" noProof="1"/>
              <a:t>pszczół</a:t>
            </a:r>
            <a:r>
              <a:rPr lang="pl-PL" sz="2800" noProof="1"/>
              <a:t>. ... </a:t>
            </a:r>
          </a:p>
          <a:p>
            <a:pPr>
              <a:buChar char="•"/>
            </a:pPr>
            <a:r>
              <a:rPr lang="pl-PL" sz="2800" noProof="1"/>
              <a:t>Najmniejsze </a:t>
            </a:r>
            <a:r>
              <a:rPr lang="pl-PL" sz="2800" b="1" noProof="1"/>
              <a:t>pszczoły</a:t>
            </a:r>
            <a:r>
              <a:rPr lang="pl-PL" sz="2800" noProof="1"/>
              <a:t> miodne to </a:t>
            </a:r>
            <a:r>
              <a:rPr lang="pl-PL" sz="2800" b="1" noProof="1"/>
              <a:t>pszczoły</a:t>
            </a:r>
            <a:r>
              <a:rPr lang="pl-PL" sz="2800" noProof="1"/>
              <a:t> karłowate (wschodnioazjatyckie), mają do 0,2 mm. ... </a:t>
            </a:r>
          </a:p>
          <a:p>
            <a:pPr>
              <a:buChar char="•"/>
            </a:pPr>
            <a:r>
              <a:rPr lang="pl-PL" sz="2800" b="1" noProof="1"/>
              <a:t>Pszczoły</a:t>
            </a:r>
            <a:r>
              <a:rPr lang="pl-PL" sz="2800" noProof="1"/>
              <a:t> miodne żyją w rojach. ... </a:t>
            </a:r>
          </a:p>
          <a:p>
            <a:pPr>
              <a:buChar char="•"/>
            </a:pPr>
            <a:r>
              <a:rPr lang="pl-PL" sz="2800" noProof="1"/>
              <a:t>Robotnice to samice, ale nie rozmnażają się. ... </a:t>
            </a:r>
          </a:p>
          <a:p>
            <a:pPr>
              <a:buChar char="•"/>
            </a:pPr>
            <a:r>
              <a:rPr lang="pl-PL" sz="2800" b="1" noProof="1"/>
              <a:t>Pszczoły</a:t>
            </a:r>
            <a:r>
              <a:rPr lang="pl-PL" sz="2800" noProof="1"/>
              <a:t> porozumiewają się za pomocą tańców i wydawania dźwięków.</a:t>
            </a:r>
          </a:p>
          <a:p>
            <a:endParaRPr lang="pl-PL" sz="2800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D0672-6973-FBA8-8336-88D651B7F8F1}"/>
              </a:ext>
            </a:extLst>
          </p:cNvPr>
          <p:cNvSpPr txBox="1"/>
          <p:nvPr/>
        </p:nvSpPr>
        <p:spPr>
          <a:xfrm>
            <a:off x="9007764" y="1468582"/>
            <a:ext cx="29625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614F62-9C57-8914-5B9E-3837A2B8C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4309" y="3118912"/>
            <a:ext cx="4417290" cy="2490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9D1F19-AC8A-EE02-BBDA-65C5FF9E893B}"/>
              </a:ext>
            </a:extLst>
          </p:cNvPr>
          <p:cNvSpPr txBox="1"/>
          <p:nvPr/>
        </p:nvSpPr>
        <p:spPr>
          <a:xfrm flipV="1">
            <a:off x="8095673" y="3051752"/>
            <a:ext cx="3435927" cy="259772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276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223A3D"/>
      </a:dk2>
      <a:lt2>
        <a:srgbClr val="E2E4E8"/>
      </a:lt2>
      <a:accent1>
        <a:srgbClr val="C59B42"/>
      </a:accent1>
      <a:accent2>
        <a:srgbClr val="E17C58"/>
      </a:accent2>
      <a:accent3>
        <a:srgbClr val="E67687"/>
      </a:accent3>
      <a:accent4>
        <a:srgbClr val="E158A5"/>
      </a:accent4>
      <a:accent5>
        <a:srgbClr val="E676E4"/>
      </a:accent5>
      <a:accent6>
        <a:srgbClr val="AA58E1"/>
      </a:accent6>
      <a:hlink>
        <a:srgbClr val="697FAE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ChitchatVTI</vt:lpstr>
      <vt:lpstr>pszczoły</vt:lpstr>
      <vt:lpstr>Poszczoły to jedne z najważnieszych owadów na świecie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248</cp:revision>
  <dcterms:created xsi:type="dcterms:W3CDTF">2022-04-03T08:59:15Z</dcterms:created>
  <dcterms:modified xsi:type="dcterms:W3CDTF">2022-05-22T14:50:00Z</dcterms:modified>
</cp:coreProperties>
</file>