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8" r:id="rId7"/>
    <p:sldId id="259" r:id="rId8"/>
    <p:sldId id="260" r:id="rId9"/>
    <p:sldId id="261" r:id="rId10"/>
    <p:sldId id="262" r:id="rId11"/>
    <p:sldId id="263" r:id="rId12"/>
    <p:sldId id="264" r:id="rId13"/>
    <p:sldId id="267" r:id="rId14"/>
    <p:sldId id="266"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AAC37-4C7E-B96E-105D-770F82BEDB60}" v="20" dt="2022-03-09T13:07:56.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18E91E30-77BC-48A9-A67E-455CF35CA63F}" type="datetimeFigureOut">
              <a:rPr lang="pl-PL" smtClean="0"/>
              <a:t>22.05.2022</a:t>
            </a:fld>
            <a:endParaRPr lang="pl-PL"/>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pl-P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E1B1361-2E08-45D8-84E5-11840DEFACE4}" type="slidenum">
              <a:rPr lang="pl-PL" smtClean="0"/>
              <a:t>‹#›</a:t>
            </a:fld>
            <a:endParaRPr lang="pl-PL"/>
          </a:p>
        </p:txBody>
      </p:sp>
    </p:spTree>
    <p:extLst>
      <p:ext uri="{BB962C8B-B14F-4D97-AF65-F5344CB8AC3E}">
        <p14:creationId xmlns:p14="http://schemas.microsoft.com/office/powerpoint/2010/main" val="1582766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8E91E30-77BC-48A9-A67E-455CF35CA63F}" type="datetimeFigureOut">
              <a:rPr lang="pl-PL" smtClean="0"/>
              <a:t>22.05.2022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2064420528"/>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8E91E30-77BC-48A9-A67E-455CF35CA63F}" type="datetimeFigureOut">
              <a:rPr lang="pl-PL" smtClean="0"/>
              <a:t>22.05.2022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974924571"/>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8E91E30-77BC-48A9-A67E-455CF35CA63F}" type="datetimeFigureOut">
              <a:rPr lang="pl-PL" smtClean="0"/>
              <a:t>22.05.2022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751120875"/>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8E91E30-77BC-48A9-A67E-455CF35CA63F}" type="datetimeFigureOut">
              <a:rPr lang="pl-PL" smtClean="0"/>
              <a:t>22.05.2022</a:t>
            </a:fld>
            <a:endParaRPr lang="pl-PL"/>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pl-PL"/>
          </a:p>
        </p:txBody>
      </p:sp>
      <p:sp>
        <p:nvSpPr>
          <p:cNvPr id="6" name="Slide Number Placeholder 5"/>
          <p:cNvSpPr>
            <a:spLocks noGrp="1"/>
          </p:cNvSpPr>
          <p:nvPr>
            <p:ph type="sldNum" sz="quarter" idx="12"/>
          </p:nvPr>
        </p:nvSpPr>
        <p:spPr>
          <a:xfrm>
            <a:off x="8604504" y="5212080"/>
            <a:ext cx="2112264" cy="228600"/>
          </a:xfrm>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1205240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8E91E30-77BC-48A9-A67E-455CF35CA63F}" type="datetimeFigureOut">
              <a:rPr lang="pl-PL" smtClean="0"/>
              <a:t>22.05.2022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2947484717"/>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8E91E30-77BC-48A9-A67E-455CF35CA63F}" type="datetimeFigureOut">
              <a:rPr lang="pl-PL" smtClean="0"/>
              <a:t>22.05.2022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3976825576"/>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8E91E30-77BC-48A9-A67E-455CF35CA63F}" type="datetimeFigureOut">
              <a:rPr lang="pl-PL" smtClean="0"/>
              <a:t>22.05.2022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3764374256"/>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91E30-77BC-48A9-A67E-455CF35CA63F}" type="datetimeFigureOut">
              <a:rPr lang="pl-PL" smtClean="0"/>
              <a:t>22.05.2022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E1B1361-2E08-45D8-84E5-11840DEFACE4}" type="slidenum">
              <a:rPr lang="pl-PL" smtClean="0"/>
              <a:t>‹#›</a:t>
            </a:fld>
            <a:endParaRPr lang="pl-PL"/>
          </a:p>
        </p:txBody>
      </p:sp>
    </p:spTree>
    <p:extLst>
      <p:ext uri="{BB962C8B-B14F-4D97-AF65-F5344CB8AC3E}">
        <p14:creationId xmlns:p14="http://schemas.microsoft.com/office/powerpoint/2010/main" val="3310771918"/>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pl-PL"/>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8" name="Date Placeholder 7"/>
          <p:cNvSpPr>
            <a:spLocks noGrp="1"/>
          </p:cNvSpPr>
          <p:nvPr>
            <p:ph type="dt" sz="half" idx="10"/>
          </p:nvPr>
        </p:nvSpPr>
        <p:spPr/>
        <p:txBody>
          <a:bodyPr/>
          <a:lstStyle/>
          <a:p>
            <a:fld id="{18E91E30-77BC-48A9-A67E-455CF35CA63F}" type="datetimeFigureOut">
              <a:rPr lang="pl-PL" smtClean="0"/>
              <a:t>22.05.2022</a:t>
            </a:fld>
            <a:endParaRPr lang="pl-PL"/>
          </a:p>
        </p:txBody>
      </p:sp>
      <p:sp>
        <p:nvSpPr>
          <p:cNvPr id="9" name="Footer Placeholder 8"/>
          <p:cNvSpPr>
            <a:spLocks noGrp="1"/>
          </p:cNvSpPr>
          <p:nvPr>
            <p:ph type="ftr" sz="quarter" idx="11"/>
          </p:nvPr>
        </p:nvSpPr>
        <p:spPr/>
        <p:txBody>
          <a:bodyPr/>
          <a:lstStyle>
            <a:lvl1pPr algn="r">
              <a:defRPr/>
            </a:lvl1pPr>
          </a:lstStyle>
          <a:p>
            <a:endParaRPr lang="pl-PL"/>
          </a:p>
        </p:txBody>
      </p:sp>
      <p:sp>
        <p:nvSpPr>
          <p:cNvPr id="11" name="Slide Number Placeholder 10"/>
          <p:cNvSpPr>
            <a:spLocks noGrp="1"/>
          </p:cNvSpPr>
          <p:nvPr>
            <p:ph type="sldNum" sz="quarter" idx="12"/>
          </p:nvPr>
        </p:nvSpPr>
        <p:spPr>
          <a:xfrm>
            <a:off x="10396728" y="6227064"/>
            <a:ext cx="1463040" cy="256032"/>
          </a:xfrm>
        </p:spPr>
        <p:txBody>
          <a:bodyPr/>
          <a:lstStyle/>
          <a:p>
            <a:fld id="{FE1B1361-2E08-45D8-84E5-11840DEFACE4}" type="slidenum">
              <a:rPr lang="pl-PL" smtClean="0"/>
              <a:t>‹#›</a:t>
            </a:fld>
            <a:endParaRPr lang="pl-PL"/>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6170500"/>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pl-PL"/>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18E91E30-77BC-48A9-A67E-455CF35CA63F}" type="datetimeFigureOut">
              <a:rPr lang="pl-PL" smtClean="0"/>
              <a:t>22.05.2022</a:t>
            </a:fld>
            <a:endParaRPr lang="pl-P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pl-PL"/>
          </a:p>
        </p:txBody>
      </p:sp>
      <p:sp>
        <p:nvSpPr>
          <p:cNvPr id="7" name="Slide Number Placeholder 6"/>
          <p:cNvSpPr>
            <a:spLocks noGrp="1"/>
          </p:cNvSpPr>
          <p:nvPr>
            <p:ph type="sldNum" sz="quarter" idx="12"/>
          </p:nvPr>
        </p:nvSpPr>
        <p:spPr>
          <a:xfrm>
            <a:off x="10396728" y="6227064"/>
            <a:ext cx="1463040" cy="256032"/>
          </a:xfrm>
        </p:spPr>
        <p:txBody>
          <a:bodyPr/>
          <a:lstStyle/>
          <a:p>
            <a:fld id="{FE1B1361-2E08-45D8-84E5-11840DEFACE4}" type="slidenum">
              <a:rPr lang="pl-PL" smtClean="0"/>
              <a:t>‹#›</a:t>
            </a:fld>
            <a:endParaRPr lang="pl-PL"/>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8815812"/>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8E91E30-77BC-48A9-A67E-455CF35CA63F}" type="datetimeFigureOut">
              <a:rPr lang="pl-PL" smtClean="0"/>
              <a:t>22.05.2022</a:t>
            </a:fld>
            <a:endParaRPr lang="pl-PL"/>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pl-PL"/>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E1B1361-2E08-45D8-84E5-11840DEFACE4}" type="slidenum">
              <a:rPr lang="pl-PL" smtClean="0"/>
              <a:t>‹#›</a:t>
            </a:fld>
            <a:endParaRPr lang="pl-PL"/>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4580101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c2TmK1-xrLU?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pl/pszczo%C5%82a-zbieraj-mi%C3%B3d-%C5%BC%C3%B3%C5%82ty-kwiat-802591/"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pl/pszczo%C5%82a-zbieraj-mi%C3%B3d-%C5%BC%C3%B3%C5%82ty-kwiat-802591/"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gosc.pl/doc/1644779.Pszczoly-masowo-gina-To-epidemia" TargetMode="External"/><Relationship Id="rId2" Type="http://schemas.openxmlformats.org/officeDocument/2006/relationships/image" Target="../media/image7.web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andybadger/12622731023/"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nauka.wiara.pl/doc/1904148.Pszczoly-budza-sie" TargetMode="External"/><Relationship Id="rId2" Type="http://schemas.openxmlformats.org/officeDocument/2006/relationships/image" Target="../media/image9.web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greenpeacepl/26873690762/"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265B6-5AA8-4303-B04B-47265F66439C}"/>
              </a:ext>
            </a:extLst>
          </p:cNvPr>
          <p:cNvSpPr>
            <a:spLocks noGrp="1"/>
          </p:cNvSpPr>
          <p:nvPr>
            <p:ph type="ctrTitle"/>
          </p:nvPr>
        </p:nvSpPr>
        <p:spPr>
          <a:xfrm>
            <a:off x="1561708" y="2091263"/>
            <a:ext cx="9068192" cy="2514293"/>
          </a:xfrm>
        </p:spPr>
        <p:txBody>
          <a:bodyPr/>
          <a:lstStyle/>
          <a:p>
            <a:r>
              <a:rPr lang="pl-PL" dirty="0"/>
              <a:t>Pszczoły są</a:t>
            </a:r>
            <a:br>
              <a:rPr lang="pl-PL" dirty="0"/>
            </a:br>
            <a:r>
              <a:rPr lang="pl-PL" dirty="0"/>
              <a:t>super!</a:t>
            </a:r>
          </a:p>
        </p:txBody>
      </p:sp>
      <p:pic>
        <p:nvPicPr>
          <p:cNvPr id="4" name="086-front-music.pl (1)">
            <a:hlinkClick r:id="" action="ppaction://media"/>
            <a:extLst>
              <a:ext uri="{FF2B5EF4-FFF2-40B4-BE49-F238E27FC236}">
                <a16:creationId xmlns:a16="http://schemas.microsoft.com/office/drawing/2014/main" id="{B63D7A7F-9D35-4004-8572-49C81C54F0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911" y="196442"/>
            <a:ext cx="609600" cy="609600"/>
          </a:xfrm>
          <a:prstGeom prst="rect">
            <a:avLst/>
          </a:prstGeom>
        </p:spPr>
      </p:pic>
    </p:spTree>
    <p:extLst>
      <p:ext uri="{BB962C8B-B14F-4D97-AF65-F5344CB8AC3E}">
        <p14:creationId xmlns:p14="http://schemas.microsoft.com/office/powerpoint/2010/main" val="3535152031"/>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08729E-E011-4C57-84C6-A559E572B500}"/>
              </a:ext>
            </a:extLst>
          </p:cNvPr>
          <p:cNvSpPr>
            <a:spLocks noGrp="1"/>
          </p:cNvSpPr>
          <p:nvPr>
            <p:ph type="title"/>
          </p:nvPr>
        </p:nvSpPr>
        <p:spPr/>
        <p:txBody>
          <a:bodyPr/>
          <a:lstStyle/>
          <a:p>
            <a:r>
              <a:rPr lang="pl-PL" dirty="0"/>
              <a:t>Znaczenie pszczół w przyrodzie</a:t>
            </a:r>
          </a:p>
        </p:txBody>
      </p:sp>
      <p:pic>
        <p:nvPicPr>
          <p:cNvPr id="6" name="Symbol zastępczy obrazu 5">
            <a:extLst>
              <a:ext uri="{FF2B5EF4-FFF2-40B4-BE49-F238E27FC236}">
                <a16:creationId xmlns:a16="http://schemas.microsoft.com/office/drawing/2014/main" id="{DAA8976F-8524-4F29-85A8-79C1C560082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035" r="10035"/>
          <a:stretch>
            <a:fillRect/>
          </a:stretch>
        </p:blipFill>
        <p:spPr/>
      </p:pic>
      <p:sp>
        <p:nvSpPr>
          <p:cNvPr id="4" name="Symbol zastępczy tekstu 3">
            <a:extLst>
              <a:ext uri="{FF2B5EF4-FFF2-40B4-BE49-F238E27FC236}">
                <a16:creationId xmlns:a16="http://schemas.microsoft.com/office/drawing/2014/main" id="{AE21F026-49A0-4FB3-A465-8813C4BA16D3}"/>
              </a:ext>
            </a:extLst>
          </p:cNvPr>
          <p:cNvSpPr>
            <a:spLocks noGrp="1"/>
          </p:cNvSpPr>
          <p:nvPr>
            <p:ph type="body" sz="half" idx="2"/>
          </p:nvPr>
        </p:nvSpPr>
        <p:spPr/>
        <p:txBody>
          <a:bodyPr>
            <a:normAutofit fontScale="92500" lnSpcReduction="20000"/>
          </a:bodyPr>
          <a:lstStyle/>
          <a:p>
            <a:r>
              <a:rPr lang="pl-PL" b="0" i="0" dirty="0">
                <a:solidFill>
                  <a:srgbClr val="202122"/>
                </a:solidFill>
                <a:effectLst/>
              </a:rPr>
              <a:t>Specjalizacja pszczół w kierunku żywienia się pyłkiem i nektarem powoduje, że są one ważnymi zapylaczami roślin kwiatowych. Poszczególne gatunki różnią się przywiązaniem do taksonów roślin: pszczoły oligolektyczne ograniczają się do zbierania pyłku z jednego lub kilku rodzajów w obrębie tej samej rodziny roślin, pszczoły polilektyczne żerują na wielu różnych, niespokrewnionych gatunkach</a:t>
            </a:r>
            <a:r>
              <a:rPr lang="pl-PL" baseline="30000" dirty="0">
                <a:solidFill>
                  <a:srgbClr val="0645AD"/>
                </a:solidFill>
              </a:rPr>
              <a:t>]</a:t>
            </a:r>
            <a:r>
              <a:rPr lang="pl-PL" b="0" i="0" dirty="0">
                <a:solidFill>
                  <a:srgbClr val="202122"/>
                </a:solidFill>
                <a:effectLst/>
              </a:rPr>
              <a:t>. Poszczególne gatunki nie dają się zaklasyfikować zero-jedynkowo do jednej z tych dwóch grup, ale w naturze występuje spektrum od gatunków oligo- do polilektycznych, z różnymi stanami pośrednimi</a:t>
            </a:r>
            <a:r>
              <a:rPr lang="pl-PL" b="0" i="0" dirty="0">
                <a:solidFill>
                  <a:srgbClr val="202122"/>
                </a:solidFill>
                <a:effectLst/>
                <a:latin typeface="Arial" panose="020B0604020202020204" pitchFamily="34" charset="0"/>
              </a:rPr>
              <a:t>.</a:t>
            </a:r>
            <a:endParaRPr lang="pl-PL" dirty="0"/>
          </a:p>
        </p:txBody>
      </p:sp>
    </p:spTree>
    <p:extLst>
      <p:ext uri="{BB962C8B-B14F-4D97-AF65-F5344CB8AC3E}">
        <p14:creationId xmlns:p14="http://schemas.microsoft.com/office/powerpoint/2010/main" val="3609978789"/>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ltimedia online 1" title="film o pszczołach miodnych">
            <a:hlinkClick r:id="" action="ppaction://media"/>
            <a:extLst>
              <a:ext uri="{FF2B5EF4-FFF2-40B4-BE49-F238E27FC236}">
                <a16:creationId xmlns:a16="http://schemas.microsoft.com/office/drawing/2014/main" id="{7DD8A75D-599D-4868-AF27-B11037D3C275}"/>
              </a:ext>
            </a:extLst>
          </p:cNvPr>
          <p:cNvPicPr>
            <a:picLocks noRot="1" noChangeAspect="1"/>
          </p:cNvPicPr>
          <p:nvPr>
            <a:videoFile r:link="rId1"/>
          </p:nvPr>
        </p:nvPicPr>
        <p:blipFill>
          <a:blip r:embed="rId3"/>
          <a:stretch>
            <a:fillRect/>
          </a:stretch>
        </p:blipFill>
        <p:spPr>
          <a:xfrm>
            <a:off x="157696" y="241183"/>
            <a:ext cx="11876608" cy="6375633"/>
          </a:xfrm>
          <a:prstGeom prst="rect">
            <a:avLst/>
          </a:prstGeom>
        </p:spPr>
      </p:pic>
    </p:spTree>
    <p:extLst>
      <p:ext uri="{BB962C8B-B14F-4D97-AF65-F5344CB8AC3E}">
        <p14:creationId xmlns:p14="http://schemas.microsoft.com/office/powerpoint/2010/main" val="1971461378"/>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3E5460-3FB8-4E91-8947-BF331B0698D2}"/>
              </a:ext>
            </a:extLst>
          </p:cNvPr>
          <p:cNvSpPr>
            <a:spLocks noGrp="1"/>
          </p:cNvSpPr>
          <p:nvPr>
            <p:ph type="ctrTitle"/>
          </p:nvPr>
        </p:nvSpPr>
        <p:spPr/>
        <p:txBody>
          <a:bodyPr/>
          <a:lstStyle/>
          <a:p>
            <a:r>
              <a:rPr lang="pl-PL" dirty="0"/>
              <a:t>Dziękuje za</a:t>
            </a:r>
            <a:br>
              <a:rPr lang="pl-PL" dirty="0"/>
            </a:br>
            <a:r>
              <a:rPr lang="pl-PL" dirty="0"/>
              <a:t>uwagę!</a:t>
            </a:r>
          </a:p>
        </p:txBody>
      </p:sp>
    </p:spTree>
    <p:extLst>
      <p:ext uri="{BB962C8B-B14F-4D97-AF65-F5344CB8AC3E}">
        <p14:creationId xmlns:p14="http://schemas.microsoft.com/office/powerpoint/2010/main" val="2227435801"/>
      </p:ext>
    </p:extLst>
  </p:cSld>
  <p:clrMapOvr>
    <a:masterClrMapping/>
  </p:clrMapOvr>
  <mc:AlternateContent xmlns:mc="http://schemas.openxmlformats.org/markup-compatibility/2006" xmlns:p14="http://schemas.microsoft.com/office/powerpoint/2010/main">
    <mc:Choice Requires="p14">
      <p:transition spd="slow" p14:dur="6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88091F-7925-48BE-B458-50F6695E632D}"/>
              </a:ext>
            </a:extLst>
          </p:cNvPr>
          <p:cNvSpPr>
            <a:spLocks noGrp="1"/>
          </p:cNvSpPr>
          <p:nvPr>
            <p:ph type="title"/>
          </p:nvPr>
        </p:nvSpPr>
        <p:spPr>
          <a:xfrm>
            <a:off x="9296400" y="640080"/>
            <a:ext cx="2432304" cy="1645920"/>
          </a:xfrm>
        </p:spPr>
        <p:txBody>
          <a:bodyPr/>
          <a:lstStyle/>
          <a:p>
            <a:r>
              <a:rPr lang="pl-PL" sz="3200" dirty="0"/>
              <a:t>Po co są pszczoły?</a:t>
            </a:r>
          </a:p>
        </p:txBody>
      </p:sp>
      <p:pic>
        <p:nvPicPr>
          <p:cNvPr id="6" name="Symbol zastępczy obrazu 5">
            <a:extLst>
              <a:ext uri="{FF2B5EF4-FFF2-40B4-BE49-F238E27FC236}">
                <a16:creationId xmlns:a16="http://schemas.microsoft.com/office/drawing/2014/main" id="{EC0CEE8D-11D6-4FD8-9F05-603352C502E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463" r="5463"/>
          <a:stretch>
            <a:fillRect/>
          </a:stretch>
        </p:blipFill>
        <p:spPr>
          <a:xfrm>
            <a:off x="310393" y="299720"/>
            <a:ext cx="8365668" cy="6258560"/>
          </a:xfrm>
        </p:spPr>
      </p:pic>
      <p:sp>
        <p:nvSpPr>
          <p:cNvPr id="4" name="Symbol zastępczy tekstu 3">
            <a:extLst>
              <a:ext uri="{FF2B5EF4-FFF2-40B4-BE49-F238E27FC236}">
                <a16:creationId xmlns:a16="http://schemas.microsoft.com/office/drawing/2014/main" id="{AC0C60CE-D230-49BE-97B1-1CC6CA020CC7}"/>
              </a:ext>
            </a:extLst>
          </p:cNvPr>
          <p:cNvSpPr>
            <a:spLocks noGrp="1"/>
          </p:cNvSpPr>
          <p:nvPr>
            <p:ph type="body" sz="half" idx="2"/>
          </p:nvPr>
        </p:nvSpPr>
        <p:spPr/>
        <p:txBody>
          <a:bodyPr/>
          <a:lstStyle/>
          <a:p>
            <a:r>
              <a:rPr lang="pl-PL" sz="1600" dirty="0"/>
              <a:t>Pszczoły miodne zapylają rośliny przy okazji zdobywania nektaru i pyłku. Dzięki ich pracy, np. warzywa i owoce nie tylko wydają więcej plonów, lecz również wydawane przez roślinę owoce są większe i ładniejsze</a:t>
            </a:r>
            <a:r>
              <a:rPr lang="pl-PL" dirty="0"/>
              <a:t>.</a:t>
            </a:r>
          </a:p>
        </p:txBody>
      </p:sp>
    </p:spTree>
    <p:extLst>
      <p:ext uri="{BB962C8B-B14F-4D97-AF65-F5344CB8AC3E}">
        <p14:creationId xmlns:p14="http://schemas.microsoft.com/office/powerpoint/2010/main" val="304465577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F6556E-D581-4262-BC8A-2F0F90F23C7D}"/>
              </a:ext>
            </a:extLst>
          </p:cNvPr>
          <p:cNvSpPr>
            <a:spLocks noGrp="1"/>
          </p:cNvSpPr>
          <p:nvPr>
            <p:ph type="title"/>
          </p:nvPr>
        </p:nvSpPr>
        <p:spPr/>
        <p:txBody>
          <a:bodyPr/>
          <a:lstStyle/>
          <a:p>
            <a:r>
              <a:rPr lang="pl-PL" dirty="0"/>
              <a:t>Ile żyją pszczoły?</a:t>
            </a:r>
          </a:p>
        </p:txBody>
      </p:sp>
      <p:sp>
        <p:nvSpPr>
          <p:cNvPr id="3" name="Symbol zastępczy zawartości 2">
            <a:extLst>
              <a:ext uri="{FF2B5EF4-FFF2-40B4-BE49-F238E27FC236}">
                <a16:creationId xmlns:a16="http://schemas.microsoft.com/office/drawing/2014/main" id="{6D8D8C24-9C0E-4004-99A7-C4BB8CCA18A3}"/>
              </a:ext>
            </a:extLst>
          </p:cNvPr>
          <p:cNvSpPr>
            <a:spLocks noGrp="1"/>
          </p:cNvSpPr>
          <p:nvPr>
            <p:ph sz="half" idx="1"/>
          </p:nvPr>
        </p:nvSpPr>
        <p:spPr/>
        <p:txBody>
          <a:bodyPr/>
          <a:lstStyle/>
          <a:p>
            <a:r>
              <a:rPr lang="pl-PL" b="1" i="0" dirty="0">
                <a:solidFill>
                  <a:srgbClr val="666666"/>
                </a:solidFill>
                <a:effectLst/>
                <a:latin typeface="Garamond" panose="02020404030301010803" pitchFamily="18" charset="0"/>
              </a:rPr>
              <a:t>Długość życia pszczoły robotnicy zależy od pory roku. Wygryzające się wiosną i latem pszczoły żyją przeciętnie 36 – 40 dni. Pszczoły, które wygryzły się jesienią mogą żyć 6 – 9 miesięcy. Matka pszczela żyje o wiele dłużej 5 lat i więcej. Trutnie żyją ok. trzech miesięcy.</a:t>
            </a:r>
            <a:endParaRPr lang="pl-PL" b="1" dirty="0">
              <a:latin typeface="Garamond" panose="02020404030301010803" pitchFamily="18" charset="0"/>
            </a:endParaRPr>
          </a:p>
        </p:txBody>
      </p:sp>
      <p:pic>
        <p:nvPicPr>
          <p:cNvPr id="6" name="Symbol zastępczy zawartości 5">
            <a:extLst>
              <a:ext uri="{FF2B5EF4-FFF2-40B4-BE49-F238E27FC236}">
                <a16:creationId xmlns:a16="http://schemas.microsoft.com/office/drawing/2014/main" id="{6B56A949-A57F-4A73-8E0A-D8938792182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6237" y="1867264"/>
            <a:ext cx="5303520" cy="3535680"/>
          </a:xfrm>
        </p:spPr>
      </p:pic>
    </p:spTree>
    <p:extLst>
      <p:ext uri="{BB962C8B-B14F-4D97-AF65-F5344CB8AC3E}">
        <p14:creationId xmlns:p14="http://schemas.microsoft.com/office/powerpoint/2010/main" val="2233955171"/>
      </p:ext>
    </p:extLst>
  </p:cSld>
  <p:clrMapOvr>
    <a:masterClrMapping/>
  </p:clrMapOvr>
  <mc:AlternateContent xmlns:mc="http://schemas.openxmlformats.org/markup-compatibility/2006" xmlns:p14="http://schemas.microsoft.com/office/powerpoint/2010/main">
    <mc:Choice Requires="p14">
      <p:transition spd="slow" p14:dur="3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32B17A-B8B5-45C8-81C4-3CAC97FC1114}"/>
              </a:ext>
            </a:extLst>
          </p:cNvPr>
          <p:cNvSpPr>
            <a:spLocks noGrp="1"/>
          </p:cNvSpPr>
          <p:nvPr>
            <p:ph type="title"/>
          </p:nvPr>
        </p:nvSpPr>
        <p:spPr/>
        <p:txBody>
          <a:bodyPr/>
          <a:lstStyle/>
          <a:p>
            <a:r>
              <a:rPr lang="pl-PL" dirty="0"/>
              <a:t>Spadek Populacji pszczół</a:t>
            </a:r>
          </a:p>
        </p:txBody>
      </p:sp>
      <p:sp>
        <p:nvSpPr>
          <p:cNvPr id="3" name="Symbol zastępczy zawartości 2">
            <a:extLst>
              <a:ext uri="{FF2B5EF4-FFF2-40B4-BE49-F238E27FC236}">
                <a16:creationId xmlns:a16="http://schemas.microsoft.com/office/drawing/2014/main" id="{5FA5692D-655F-4A91-8B0E-31E78EC07A3E}"/>
              </a:ext>
            </a:extLst>
          </p:cNvPr>
          <p:cNvSpPr>
            <a:spLocks noGrp="1"/>
          </p:cNvSpPr>
          <p:nvPr>
            <p:ph sz="half" idx="1"/>
          </p:nvPr>
        </p:nvSpPr>
        <p:spPr/>
        <p:txBody>
          <a:bodyPr>
            <a:normAutofit lnSpcReduction="10000"/>
          </a:bodyPr>
          <a:lstStyle/>
          <a:p>
            <a:r>
              <a:rPr lang="pl-PL" b="0" i="0" dirty="0">
                <a:solidFill>
                  <a:srgbClr val="262627"/>
                </a:solidFill>
                <a:effectLst/>
              </a:rPr>
              <a:t>Międzynarodowa Unia Ochrony Przyrody i Jej Zasobów (IUCN) oraz Komisja Europejska, oceniają w Czerwonej Księdze, że w Europie, blisko jednemu gatunkowi pszczół na dziesięć grozi wyginięcie, zaś liczebność populacji 37% gatunków maleje. Przy czym statystyka ta nie uwzględnia 56,7% gatunków, ponieważ brakuje na ich temat szczegółowych danych. Zgodnie z najnowszymi doniesieniami naukowymi, liczebność owadów maleje na całym świecie. Zespół Masowego Ginięcia Pszczoły Miodnej (CCD, czyli Colony </a:t>
            </a:r>
            <a:r>
              <a:rPr lang="pl-PL" b="0" i="0" dirty="0" err="1">
                <a:solidFill>
                  <a:srgbClr val="262627"/>
                </a:solidFill>
                <a:effectLst/>
              </a:rPr>
              <a:t>Collapse</a:t>
            </a:r>
            <a:r>
              <a:rPr lang="pl-PL" b="0" i="0" dirty="0">
                <a:solidFill>
                  <a:srgbClr val="262627"/>
                </a:solidFill>
                <a:effectLst/>
              </a:rPr>
              <a:t> </a:t>
            </a:r>
            <a:r>
              <a:rPr lang="pl-PL" b="0" i="0" dirty="0" err="1">
                <a:solidFill>
                  <a:srgbClr val="262627"/>
                </a:solidFill>
                <a:effectLst/>
              </a:rPr>
              <a:t>Disorder</a:t>
            </a:r>
            <a:r>
              <a:rPr lang="pl-PL" b="0" i="0" dirty="0">
                <a:solidFill>
                  <a:srgbClr val="262627"/>
                </a:solidFill>
                <a:effectLst/>
              </a:rPr>
              <a:t>) opisano po raz pierwszy w Stanach Zjednoczonych jako zespół chorobowy o nieustalonych przyczynach. </a:t>
            </a:r>
            <a:endParaRPr lang="pl-PL" dirty="0"/>
          </a:p>
        </p:txBody>
      </p:sp>
      <p:pic>
        <p:nvPicPr>
          <p:cNvPr id="6" name="Symbol zastępczy zawartości 5">
            <a:extLst>
              <a:ext uri="{FF2B5EF4-FFF2-40B4-BE49-F238E27FC236}">
                <a16:creationId xmlns:a16="http://schemas.microsoft.com/office/drawing/2014/main" id="{5069B92E-C3D0-4992-99D7-A5C38D04ED0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05074" y="2164360"/>
            <a:ext cx="5071796" cy="3381197"/>
          </a:xfrm>
        </p:spPr>
      </p:pic>
    </p:spTree>
    <p:extLst>
      <p:ext uri="{BB962C8B-B14F-4D97-AF65-F5344CB8AC3E}">
        <p14:creationId xmlns:p14="http://schemas.microsoft.com/office/powerpoint/2010/main" val="1970381062"/>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8B43DC-4009-477E-AEF4-2C345818FFB8}"/>
              </a:ext>
            </a:extLst>
          </p:cNvPr>
          <p:cNvSpPr>
            <a:spLocks noGrp="1"/>
          </p:cNvSpPr>
          <p:nvPr>
            <p:ph type="title"/>
          </p:nvPr>
        </p:nvSpPr>
        <p:spPr/>
        <p:txBody>
          <a:bodyPr/>
          <a:lstStyle/>
          <a:p>
            <a:r>
              <a:rPr lang="pl-PL" dirty="0"/>
              <a:t>Na czym polega zapylanie i co zawdzięczamy pszczołom?</a:t>
            </a:r>
          </a:p>
        </p:txBody>
      </p:sp>
      <p:pic>
        <p:nvPicPr>
          <p:cNvPr id="6" name="Symbol zastępczy obrazu 5">
            <a:extLst>
              <a:ext uri="{FF2B5EF4-FFF2-40B4-BE49-F238E27FC236}">
                <a16:creationId xmlns:a16="http://schemas.microsoft.com/office/drawing/2014/main" id="{F1C1F840-F8CC-4C55-B667-02AEECDCE59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150" b="7150"/>
          <a:stretch>
            <a:fillRect/>
          </a:stretch>
        </p:blipFill>
        <p:spPr/>
      </p:pic>
      <p:sp>
        <p:nvSpPr>
          <p:cNvPr id="4" name="Symbol zastępczy tekstu 3">
            <a:extLst>
              <a:ext uri="{FF2B5EF4-FFF2-40B4-BE49-F238E27FC236}">
                <a16:creationId xmlns:a16="http://schemas.microsoft.com/office/drawing/2014/main" id="{C5826421-69D5-4484-9202-9C7C98470932}"/>
              </a:ext>
            </a:extLst>
          </p:cNvPr>
          <p:cNvSpPr>
            <a:spLocks noGrp="1"/>
          </p:cNvSpPr>
          <p:nvPr>
            <p:ph type="body" sz="half" idx="2"/>
          </p:nvPr>
        </p:nvSpPr>
        <p:spPr>
          <a:xfrm>
            <a:off x="9296400" y="2286000"/>
            <a:ext cx="2432304" cy="3968496"/>
          </a:xfrm>
        </p:spPr>
        <p:txBody>
          <a:bodyPr>
            <a:noAutofit/>
          </a:bodyPr>
          <a:lstStyle/>
          <a:p>
            <a:r>
              <a:rPr lang="pl-PL" sz="1100" b="0" i="0" dirty="0">
                <a:solidFill>
                  <a:srgbClr val="262627"/>
                </a:solidFill>
                <a:effectLst/>
                <a:latin typeface="Garamond" panose="02020404030301010803" pitchFamily="18" charset="0"/>
              </a:rPr>
              <a:t>Aby doszło do zapylenia, rośliny muszą wymienić się pyłkiem. Oczywiście zdolność przemieszczania się roślin jest ograniczona, dlatego nauczyły się one wykorzystywać m.in. wiatr, wodę czy zwierzęta do przenoszenia ziaren pyłku między sobą. Ale jak nakłonić owada do takiej współpracy? Odpowiedź jest prosta - dać coś w zamian. W ten sposób doszło do współpracy między roślinami a owadami, w której pszczoły pożywiając się nektarem na kwiatach, przenoszą między nimi pyłek umożliwiając zapylenie roślin prowadzące do zapłodnienia i powstania owocu. Według Organizacji ds. Wyżywienia i Rolnictwa ONZ (w skrócie: FAO) 100 gatunków roślin uprawnych zapewnia około 90% żywności na całym świecie.</a:t>
            </a:r>
            <a:endParaRPr lang="pl-PL" sz="1100" dirty="0">
              <a:latin typeface="Garamond" panose="02020404030301010803" pitchFamily="18" charset="0"/>
            </a:endParaRPr>
          </a:p>
        </p:txBody>
      </p:sp>
    </p:spTree>
    <p:extLst>
      <p:ext uri="{BB962C8B-B14F-4D97-AF65-F5344CB8AC3E}">
        <p14:creationId xmlns:p14="http://schemas.microsoft.com/office/powerpoint/2010/main" val="1298753527"/>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75B923-A8E7-450C-80A6-F95B21040EB1}"/>
              </a:ext>
            </a:extLst>
          </p:cNvPr>
          <p:cNvSpPr>
            <a:spLocks noGrp="1"/>
          </p:cNvSpPr>
          <p:nvPr>
            <p:ph type="title"/>
          </p:nvPr>
        </p:nvSpPr>
        <p:spPr/>
        <p:txBody>
          <a:bodyPr/>
          <a:lstStyle/>
          <a:p>
            <a:r>
              <a:rPr lang="pl-PL" dirty="0"/>
              <a:t>Pszczoła niejedno ma imię</a:t>
            </a:r>
          </a:p>
        </p:txBody>
      </p:sp>
      <p:sp>
        <p:nvSpPr>
          <p:cNvPr id="3" name="Symbol zastępczy zawartości 2">
            <a:extLst>
              <a:ext uri="{FF2B5EF4-FFF2-40B4-BE49-F238E27FC236}">
                <a16:creationId xmlns:a16="http://schemas.microsoft.com/office/drawing/2014/main" id="{2E700039-467F-4449-AF9E-3CFE558A1D1C}"/>
              </a:ext>
            </a:extLst>
          </p:cNvPr>
          <p:cNvSpPr>
            <a:spLocks noGrp="1"/>
          </p:cNvSpPr>
          <p:nvPr>
            <p:ph sz="half" idx="1"/>
          </p:nvPr>
        </p:nvSpPr>
        <p:spPr/>
        <p:txBody>
          <a:bodyPr>
            <a:normAutofit lnSpcReduction="10000"/>
          </a:bodyPr>
          <a:lstStyle/>
          <a:p>
            <a:pPr algn="just" fontAlgn="base"/>
            <a:r>
              <a:rPr lang="pl-PL" b="0" i="0" dirty="0">
                <a:solidFill>
                  <a:srgbClr val="262627"/>
                </a:solidFill>
                <a:effectLst/>
              </a:rPr>
              <a:t>Na całym świecie do wielkiej i bardzo pożytecznej grupy pszczół należy ponad 20 000 gatunków owadów. Krewni najlepiej nam znanej pszczoły miodnej żyją w Azji, Ameryce Północnej i Południowej, Afryce Północnej i w Europie. Słowem - na wszystkich kontynentach poza Antarktydą. Polskę zamieszkuje około 470 gatunków pszczół. Tylko jedna z nich, pszczoła miodna, daje miód i pozostaje pod opieką pszczelarzy. Wśród pozostałych gatunków, tzw. pszczół dziko żyjących, znajdziemy gatunki żyjące samotnie, jak i społecznie. Nie mają one jednak swoich opiekunów, dlatego tak ważne jest, aby podejmować działania służące ich ochronie.</a:t>
            </a:r>
          </a:p>
          <a:p>
            <a:endParaRPr lang="pl-PL" dirty="0"/>
          </a:p>
        </p:txBody>
      </p:sp>
      <p:pic>
        <p:nvPicPr>
          <p:cNvPr id="6" name="Symbol zastępczy zawartości 5">
            <a:extLst>
              <a:ext uri="{FF2B5EF4-FFF2-40B4-BE49-F238E27FC236}">
                <a16:creationId xmlns:a16="http://schemas.microsoft.com/office/drawing/2014/main" id="{D8466698-B38E-406E-9EA3-20DB2AF88FC2}"/>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0638" y="2390646"/>
            <a:ext cx="4754562" cy="3173670"/>
          </a:xfrm>
        </p:spPr>
      </p:pic>
    </p:spTree>
    <p:extLst>
      <p:ext uri="{BB962C8B-B14F-4D97-AF65-F5344CB8AC3E}">
        <p14:creationId xmlns:p14="http://schemas.microsoft.com/office/powerpoint/2010/main" val="2091588773"/>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F171E5-5E4D-4498-BD78-861C5FC639CE}"/>
              </a:ext>
            </a:extLst>
          </p:cNvPr>
          <p:cNvSpPr>
            <a:spLocks noGrp="1"/>
          </p:cNvSpPr>
          <p:nvPr>
            <p:ph type="title"/>
          </p:nvPr>
        </p:nvSpPr>
        <p:spPr/>
        <p:txBody>
          <a:bodyPr/>
          <a:lstStyle/>
          <a:p>
            <a:r>
              <a:rPr lang="pl-PL" dirty="0"/>
              <a:t>Pszczoły samotnice</a:t>
            </a:r>
          </a:p>
        </p:txBody>
      </p:sp>
      <p:sp>
        <p:nvSpPr>
          <p:cNvPr id="3" name="Symbol zastępczy zawartości 2">
            <a:extLst>
              <a:ext uri="{FF2B5EF4-FFF2-40B4-BE49-F238E27FC236}">
                <a16:creationId xmlns:a16="http://schemas.microsoft.com/office/drawing/2014/main" id="{A0289F78-EE04-4D67-9555-075DB5356803}"/>
              </a:ext>
            </a:extLst>
          </p:cNvPr>
          <p:cNvSpPr>
            <a:spLocks noGrp="1"/>
          </p:cNvSpPr>
          <p:nvPr>
            <p:ph sz="half" idx="1"/>
          </p:nvPr>
        </p:nvSpPr>
        <p:spPr/>
        <p:txBody>
          <a:bodyPr/>
          <a:lstStyle/>
          <a:p>
            <a:r>
              <a:rPr lang="pl-PL" b="0" i="0" dirty="0">
                <a:solidFill>
                  <a:srgbClr val="262627"/>
                </a:solidFill>
                <a:effectLst/>
                <a:latin typeface="Garamond" panose="02020404030301010803" pitchFamily="18" charset="0"/>
              </a:rPr>
              <a:t>Pszczoły dziko żyjące to przeważnie gatunki prowadzące samotny tryb życia, choć jednym z wyjątków są na przykład trzmiele (przeczytasz o nich niżej).</a:t>
            </a:r>
            <a:br>
              <a:rPr lang="pl-PL" dirty="0">
                <a:latin typeface="Garamond" panose="02020404030301010803" pitchFamily="18" charset="0"/>
              </a:rPr>
            </a:br>
            <a:r>
              <a:rPr lang="pl-PL" b="0" i="0" dirty="0">
                <a:solidFill>
                  <a:srgbClr val="262627"/>
                </a:solidFill>
                <a:effectLst/>
                <a:latin typeface="Garamond" panose="02020404030301010803" pitchFamily="18" charset="0"/>
              </a:rPr>
              <a:t>Samotnice gniazdują przede wszystkim w ziemi, a także w pustych łodygach roślin, a nawet w opuszczonych muszlach ślimaków. Niektóre gatunki, jak na przykład makatki, wykorzystują włoski roślin (np. dziewanny) do wyściełania swoich gniazd. Z kolei pszczoła uznawana za największą w Polsce, czyli zadrzechnia, wygryza korytarze w martwym drewnie.</a:t>
            </a:r>
            <a:endParaRPr lang="pl-PL" dirty="0">
              <a:latin typeface="Garamond" panose="02020404030301010803" pitchFamily="18" charset="0"/>
            </a:endParaRPr>
          </a:p>
        </p:txBody>
      </p:sp>
      <p:pic>
        <p:nvPicPr>
          <p:cNvPr id="6" name="Symbol zastępczy zawartości 5">
            <a:extLst>
              <a:ext uri="{FF2B5EF4-FFF2-40B4-BE49-F238E27FC236}">
                <a16:creationId xmlns:a16="http://schemas.microsoft.com/office/drawing/2014/main" id="{4B726A31-6C9C-41A9-8DD0-D02072DF48C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0638" y="2391854"/>
            <a:ext cx="4754562" cy="3171255"/>
          </a:xfrm>
        </p:spPr>
      </p:pic>
    </p:spTree>
    <p:extLst>
      <p:ext uri="{BB962C8B-B14F-4D97-AF65-F5344CB8AC3E}">
        <p14:creationId xmlns:p14="http://schemas.microsoft.com/office/powerpoint/2010/main" val="3529398605"/>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55158C-FBF7-4B8B-BC99-CC193EFBA238}"/>
              </a:ext>
            </a:extLst>
          </p:cNvPr>
          <p:cNvSpPr>
            <a:spLocks noGrp="1"/>
          </p:cNvSpPr>
          <p:nvPr>
            <p:ph type="title"/>
          </p:nvPr>
        </p:nvSpPr>
        <p:spPr>
          <a:xfrm>
            <a:off x="9296400" y="603504"/>
            <a:ext cx="2432304" cy="1105146"/>
          </a:xfrm>
        </p:spPr>
        <p:txBody>
          <a:bodyPr/>
          <a:lstStyle/>
          <a:p>
            <a:r>
              <a:rPr lang="pl-PL" dirty="0"/>
              <a:t>Trzmiele</a:t>
            </a:r>
          </a:p>
        </p:txBody>
      </p:sp>
      <p:pic>
        <p:nvPicPr>
          <p:cNvPr id="6" name="Symbol zastępczy obrazu 5">
            <a:extLst>
              <a:ext uri="{FF2B5EF4-FFF2-40B4-BE49-F238E27FC236}">
                <a16:creationId xmlns:a16="http://schemas.microsoft.com/office/drawing/2014/main" id="{9D46FD27-E2E7-46BE-8792-506E8B3483BC}"/>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45" r="1945"/>
          <a:stretch>
            <a:fillRect/>
          </a:stretch>
        </p:blipFill>
        <p:spPr/>
      </p:pic>
      <p:sp>
        <p:nvSpPr>
          <p:cNvPr id="4" name="Symbol zastępczy tekstu 3">
            <a:extLst>
              <a:ext uri="{FF2B5EF4-FFF2-40B4-BE49-F238E27FC236}">
                <a16:creationId xmlns:a16="http://schemas.microsoft.com/office/drawing/2014/main" id="{9CCA9B44-A017-4E8E-9944-BA0DBCE0393A}"/>
              </a:ext>
            </a:extLst>
          </p:cNvPr>
          <p:cNvSpPr>
            <a:spLocks noGrp="1"/>
          </p:cNvSpPr>
          <p:nvPr>
            <p:ph type="body" sz="half" idx="2"/>
          </p:nvPr>
        </p:nvSpPr>
        <p:spPr>
          <a:xfrm>
            <a:off x="9296400" y="1818968"/>
            <a:ext cx="2432304" cy="3502152"/>
          </a:xfrm>
        </p:spPr>
        <p:txBody>
          <a:bodyPr vert="horz" lIns="91440" tIns="45720" rIns="91440" bIns="45720" rtlCol="0" anchor="t">
            <a:noAutofit/>
          </a:bodyPr>
          <a:lstStyle/>
          <a:p>
            <a:pPr algn="just" fontAlgn="base"/>
            <a:r>
              <a:rPr lang="pl-PL" sz="1100" b="0" i="0" dirty="0">
                <a:solidFill>
                  <a:srgbClr val="262627"/>
                </a:solidFill>
                <a:effectLst/>
              </a:rPr>
              <a:t>W Polsce występuje ok. 30 gatunków trzmieli. Żyją w rodzinach liczących od kilkudziesięciu do kilkuset osobników.</a:t>
            </a:r>
            <a:br>
              <a:rPr lang="pl-PL" sz="1100" b="0" i="0" dirty="0">
                <a:effectLst/>
              </a:rPr>
            </a:br>
            <a:r>
              <a:rPr lang="pl-PL" sz="1100" b="0" i="0" dirty="0">
                <a:solidFill>
                  <a:srgbClr val="262627"/>
                </a:solidFill>
                <a:effectLst/>
              </a:rPr>
              <a:t>Większość gatunków gnieździ się w ziemi lub tuż nad nią, wykorzystując opuszczone norki gryzoni lub szczeliny w murach. Niektóre gatunki trzmieli zakładają gniazda wyżej – w dziuplach drzew albo ptasich budkach.</a:t>
            </a:r>
            <a:br>
              <a:rPr lang="pl-PL" sz="1100" b="0" i="0" dirty="0">
                <a:effectLst/>
              </a:rPr>
            </a:br>
            <a:r>
              <a:rPr lang="pl-PL" sz="1100" b="0" i="0" dirty="0">
                <a:solidFill>
                  <a:srgbClr val="262627"/>
                </a:solidFill>
                <a:effectLst/>
              </a:rPr>
              <a:t>W naszej strefie klimatycznej trzmiele zapylają ok. 400 gatunków roślin, przy czym niektóre mogą być zapylane prawie wyłącznie przez te owady. Do takich roślin należą np. koniczyna, bób czy lucerna. Tylko niektóre gatunki trzmieli mają wystarczająco długi języczek, by sięgnąć po nektar w długim kwiecie, a przy okazji dokonać zapylenia.</a:t>
            </a:r>
          </a:p>
          <a:p>
            <a:pPr algn="just" fontAlgn="base"/>
            <a:r>
              <a:rPr lang="pl-PL" sz="1100" b="0" i="0" dirty="0">
                <a:solidFill>
                  <a:srgbClr val="262627"/>
                </a:solidFill>
                <a:effectLst/>
              </a:rPr>
              <a:t>Jeśli chcesz bliżej poznać trzmiele, przejrzyj książeczkę, do której link znajdziesz niżej. Dowiesz się więcej o życiu w trzmielej rodzinie, a także jak rozpoznawać trzmiele po ubarwieniu.</a:t>
            </a:r>
          </a:p>
          <a:p>
            <a:endParaRPr lang="pl-PL" sz="1100" dirty="0"/>
          </a:p>
        </p:txBody>
      </p:sp>
    </p:spTree>
    <p:extLst>
      <p:ext uri="{BB962C8B-B14F-4D97-AF65-F5344CB8AC3E}">
        <p14:creationId xmlns:p14="http://schemas.microsoft.com/office/powerpoint/2010/main" val="2119245306"/>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904C83-22FB-439B-B4FC-D4E94BF5C054}"/>
              </a:ext>
            </a:extLst>
          </p:cNvPr>
          <p:cNvSpPr>
            <a:spLocks noGrp="1"/>
          </p:cNvSpPr>
          <p:nvPr>
            <p:ph type="title"/>
          </p:nvPr>
        </p:nvSpPr>
        <p:spPr/>
        <p:txBody>
          <a:bodyPr/>
          <a:lstStyle/>
          <a:p>
            <a:r>
              <a:rPr lang="pl-PL" dirty="0"/>
              <a:t>Pszczoła miodna</a:t>
            </a:r>
          </a:p>
        </p:txBody>
      </p:sp>
      <p:sp>
        <p:nvSpPr>
          <p:cNvPr id="3" name="Symbol zastępczy zawartości 2">
            <a:extLst>
              <a:ext uri="{FF2B5EF4-FFF2-40B4-BE49-F238E27FC236}">
                <a16:creationId xmlns:a16="http://schemas.microsoft.com/office/drawing/2014/main" id="{C329A64A-D3C3-4519-93D3-579CFD4569E7}"/>
              </a:ext>
            </a:extLst>
          </p:cNvPr>
          <p:cNvSpPr>
            <a:spLocks noGrp="1"/>
          </p:cNvSpPr>
          <p:nvPr>
            <p:ph sz="half" idx="1"/>
          </p:nvPr>
        </p:nvSpPr>
        <p:spPr/>
        <p:txBody>
          <a:bodyPr/>
          <a:lstStyle/>
          <a:p>
            <a:r>
              <a:rPr lang="pl-PL" b="0" i="0" dirty="0">
                <a:solidFill>
                  <a:srgbClr val="262627"/>
                </a:solidFill>
                <a:effectLst/>
              </a:rPr>
              <a:t>Pszczoły miodne żyją w społeczeństwie, tzw. </a:t>
            </a:r>
            <a:r>
              <a:rPr lang="pl-PL" b="1" i="0" dirty="0">
                <a:solidFill>
                  <a:srgbClr val="262627"/>
                </a:solidFill>
                <a:effectLst/>
              </a:rPr>
              <a:t>rodzinie pszczelej</a:t>
            </a:r>
            <a:r>
              <a:rPr lang="pl-PL" b="0" i="0" dirty="0">
                <a:solidFill>
                  <a:srgbClr val="262627"/>
                </a:solidFill>
                <a:effectLst/>
              </a:rPr>
              <a:t> składającej się z matki (królowej), bezpłodnych robotnic oraz trutni (samców). Rodzina pszczela to wielki </a:t>
            </a:r>
            <a:r>
              <a:rPr lang="pl-PL" b="0" i="0" dirty="0" err="1">
                <a:solidFill>
                  <a:srgbClr val="262627"/>
                </a:solidFill>
                <a:effectLst/>
              </a:rPr>
              <a:t>superorganizm</a:t>
            </a:r>
            <a:r>
              <a:rPr lang="pl-PL" b="0" i="0" dirty="0">
                <a:solidFill>
                  <a:srgbClr val="262627"/>
                </a:solidFill>
                <a:effectLst/>
              </a:rPr>
              <a:t>, który spajają silne zależności pomiędzy mieszkańcami ula. W jednej pszczelej rodzinie, liczącej kilkadziesiąt tysięcy owadów, najliczniejsze są robotnice.</a:t>
            </a:r>
            <a:endParaRPr lang="pl-PL" dirty="0"/>
          </a:p>
        </p:txBody>
      </p:sp>
      <p:pic>
        <p:nvPicPr>
          <p:cNvPr id="6" name="Symbol zastępczy zawartości 5">
            <a:extLst>
              <a:ext uri="{FF2B5EF4-FFF2-40B4-BE49-F238E27FC236}">
                <a16:creationId xmlns:a16="http://schemas.microsoft.com/office/drawing/2014/main" id="{860FE500-9AD4-42BD-8AD3-3C24A733ACF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014194"/>
            <a:ext cx="5045327" cy="3365193"/>
          </a:xfrm>
        </p:spPr>
      </p:pic>
    </p:spTree>
    <p:extLst>
      <p:ext uri="{BB962C8B-B14F-4D97-AF65-F5344CB8AC3E}">
        <p14:creationId xmlns:p14="http://schemas.microsoft.com/office/powerpoint/2010/main" val="2003289389"/>
      </p:ext>
    </p:extLst>
  </p:cSld>
  <p:clrMapOvr>
    <a:masterClrMapping/>
  </p:clrMapOvr>
  <mc:AlternateContent xmlns:mc="http://schemas.openxmlformats.org/markup-compatibility/2006" xmlns:p14="http://schemas.microsoft.com/office/powerpoint/2010/main">
    <mc:Choice Requires="p14">
      <p:transition spd="slow" p14:dur="45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Żółtopomarańczowy">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ydło">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90C0158ACF65E4C86E2FAB40DDFA0E6" ma:contentTypeVersion="12" ma:contentTypeDescription="Utwórz nowy dokument." ma:contentTypeScope="" ma:versionID="a3128e9c6cc02fc87a03b5ded7168f80">
  <xsd:schema xmlns:xsd="http://www.w3.org/2001/XMLSchema" xmlns:xs="http://www.w3.org/2001/XMLSchema" xmlns:p="http://schemas.microsoft.com/office/2006/metadata/properties" xmlns:ns3="f3ca13df-7e92-479b-b971-fd79fe691a3c" xmlns:ns4="d555239c-a6f8-44c4-b478-cf06c874c630" targetNamespace="http://schemas.microsoft.com/office/2006/metadata/properties" ma:root="true" ma:fieldsID="f218d51d0e5046cb722dcc4bb34dc713" ns3:_="" ns4:_="">
    <xsd:import namespace="f3ca13df-7e92-479b-b971-fd79fe691a3c"/>
    <xsd:import namespace="d555239c-a6f8-44c4-b478-cf06c874c6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a13df-7e92-479b-b971-fd79fe691a3c"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internalName="SharedWithDetails" ma:readOnly="true">
      <xsd:simpleType>
        <xsd:restriction base="dms:Note">
          <xsd:maxLength value="255"/>
        </xsd:restriction>
      </xsd:simpleType>
    </xsd:element>
    <xsd:element name="SharingHintHash" ma:index="10" nillable="true" ma:displayName="Skrót wskazówki dotyczącej udostępniani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5239c-a6f8-44c4-b478-cf06c874c6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38EFAF-75E4-479B-9FC8-C4AD37424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a13df-7e92-479b-b971-fd79fe691a3c"/>
    <ds:schemaRef ds:uri="d555239c-a6f8-44c4-b478-cf06c874c6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C1F58E-96D2-45BE-838C-A7C57C57DD21}">
  <ds:schemaRefs>
    <ds:schemaRef ds:uri="http://schemas.microsoft.com/sharepoint/v3/contenttype/forms"/>
  </ds:schemaRefs>
</ds:datastoreItem>
</file>

<file path=customXml/itemProps3.xml><?xml version="1.0" encoding="utf-8"?>
<ds:datastoreItem xmlns:ds="http://schemas.openxmlformats.org/officeDocument/2006/customXml" ds:itemID="{813D06EF-F058-4E5D-AB33-BC62B2E703A2}">
  <ds:schemaRefs>
    <ds:schemaRef ds:uri="http://purl.org/dc/terms/"/>
    <ds:schemaRef ds:uri="http://schemas.openxmlformats.org/package/2006/metadata/core-properties"/>
    <ds:schemaRef ds:uri="http://www.w3.org/XML/1998/namespace"/>
    <ds:schemaRef ds:uri="d555239c-a6f8-44c4-b478-cf06c874c630"/>
    <ds:schemaRef ds:uri="http://purl.org/dc/dcmitype/"/>
    <ds:schemaRef ds:uri="http://schemas.microsoft.com/office/2006/documentManagement/types"/>
    <ds:schemaRef ds:uri="http://schemas.microsoft.com/office/infopath/2007/PartnerControls"/>
    <ds:schemaRef ds:uri="http://purl.org/dc/elements/1.1/"/>
    <ds:schemaRef ds:uri="f3ca13df-7e92-479b-b971-fd79fe691a3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Mydło</Template>
  <TotalTime>48</TotalTime>
  <Words>828</Words>
  <Application>Microsoft Office PowerPoint</Application>
  <PresentationFormat>Panoramiczny</PresentationFormat>
  <Paragraphs>21</Paragraphs>
  <Slides>12</Slides>
  <Notes>0</Notes>
  <HiddenSlides>0</HiddenSlides>
  <MMClips>2</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Mydło</vt:lpstr>
      <vt:lpstr>Pszczoły są super!</vt:lpstr>
      <vt:lpstr>Po co są pszczoły?</vt:lpstr>
      <vt:lpstr>Ile żyją pszczoły?</vt:lpstr>
      <vt:lpstr>Spadek Populacji pszczół</vt:lpstr>
      <vt:lpstr>Na czym polega zapylanie i co zawdzięczamy pszczołom?</vt:lpstr>
      <vt:lpstr>Pszczoła niejedno ma imię</vt:lpstr>
      <vt:lpstr>Pszczoły samotnice</vt:lpstr>
      <vt:lpstr>Trzmiele</vt:lpstr>
      <vt:lpstr>Pszczoła miodna</vt:lpstr>
      <vt:lpstr>Znaczenie pszczół w przyrodzie</vt:lpstr>
      <vt:lpstr>Prezentacja programu PowerPoint</vt:lpstr>
      <vt:lpstr>Dziękuje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Pszczoły są super!</dc:title>
  <dc:creator>Julia Terlecka</dc:creator>
  <cp:lastModifiedBy>Julia Terlecka</cp:lastModifiedBy>
  <cp:revision>17</cp:revision>
  <dcterms:created xsi:type="dcterms:W3CDTF">2022-03-02T12:53:11Z</dcterms:created>
  <dcterms:modified xsi:type="dcterms:W3CDTF">2022-05-22T14:52:51Z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0x010100190C0158ACF65E4C86E2FAB40DDFA0E6</vt:lpwstr>
  </property>
</Properties>
</file>