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8288000" cy="10287000"/>
  <p:notesSz cx="6858000" cy="9144000"/>
  <p:embeddedFontLst>
    <p:embeddedFont>
      <p:font typeface="Open Sauce Bold" charset="1" panose="00000800000000000000"/>
      <p:regular r:id="rId16"/>
    </p:embeddedFont>
    <p:embeddedFont>
      <p:font typeface="Kurale" charset="1" panose="020B0600000000000000"/>
      <p:regular r:id="rId17"/>
    </p:embeddedFont>
    <p:embeddedFont>
      <p:font typeface="Times New Roman Bold" charset="1" panose="02030802070405020303"/>
      <p:regular r:id="rId18"/>
    </p:embeddedFont>
    <p:embeddedFont>
      <p:font typeface="Gagalin" charset="1" panose="00000500000000000000"/>
      <p:regular r:id="rId19"/>
    </p:embeddedFont>
    <p:embeddedFont>
      <p:font typeface="Times New Roman" charset="1" panose="02030502070405020303"/>
      <p:regular r:id="rId20"/>
    </p:embeddedFont>
    <p:embeddedFont>
      <p:font typeface="Times New Roman Condensed Bold" charset="1" panose="02030806070405020303"/>
      <p:regular r:id="rId21"/>
    </p:embeddedFont>
    <p:embeddedFont>
      <p:font typeface="Times New Roman Condensed" charset="1" panose="02030506070405020303"/>
      <p:regular r:id="rId22"/>
    </p:embeddedFont>
    <p:embeddedFont>
      <p:font typeface="Scripter" charset="1" panose="0000000000000000000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6.png" Type="http://schemas.openxmlformats.org/officeDocument/2006/relationships/image"/><Relationship Id="rId3" Target="../media/image27.png" Type="http://schemas.openxmlformats.org/officeDocument/2006/relationships/image"/><Relationship Id="rId4" Target="https://spokopolski.pl/dla-nauczycieli/kampania-edukacyjna-bledy-ksztalca-2-edycja/" TargetMode="External" Type="http://schemas.openxmlformats.org/officeDocument/2006/relationships/hyperlink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.svg" Type="http://schemas.openxmlformats.org/officeDocument/2006/relationships/image"/><Relationship Id="rId11" Target="../media/image14.png" Type="http://schemas.openxmlformats.org/officeDocument/2006/relationships/image"/><Relationship Id="rId12" Target="../media/image15.svg" Type="http://schemas.openxmlformats.org/officeDocument/2006/relationships/image"/><Relationship Id="rId13" Target="../media/image16.png" Type="http://schemas.openxmlformats.org/officeDocument/2006/relationships/image"/><Relationship Id="rId14" Target="../media/image17.svg" Type="http://schemas.openxmlformats.org/officeDocument/2006/relationships/image"/><Relationship Id="rId15" Target="../media/image10.png" Type="http://schemas.openxmlformats.org/officeDocument/2006/relationships/image"/><Relationship Id="rId16" Target="../media/image11.svg" Type="http://schemas.openxmlformats.org/officeDocument/2006/relationships/image"/><Relationship Id="rId2" Target="../media/image1.jpe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Relationship Id="rId5" Target="../media/image6.png" Type="http://schemas.openxmlformats.org/officeDocument/2006/relationships/image"/><Relationship Id="rId6" Target="../media/image7.svg" Type="http://schemas.openxmlformats.org/officeDocument/2006/relationships/image"/><Relationship Id="rId7" Target="../media/image8.png" Type="http://schemas.openxmlformats.org/officeDocument/2006/relationships/image"/><Relationship Id="rId8" Target="../media/image9.svg" Type="http://schemas.openxmlformats.org/officeDocument/2006/relationships/image"/><Relationship Id="rId9" Target="../media/image1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8.png" Type="http://schemas.openxmlformats.org/officeDocument/2006/relationships/image"/><Relationship Id="rId14" Target="../media/image19.svg" Type="http://schemas.openxmlformats.org/officeDocument/2006/relationships/image"/><Relationship Id="rId15" Target="../media/image20.png" Type="http://schemas.openxmlformats.org/officeDocument/2006/relationships/image"/><Relationship Id="rId16" Target="../media/image21.svg" Type="http://schemas.openxmlformats.org/officeDocument/2006/relationships/image"/><Relationship Id="rId2" Target="../media/image1.jpe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Relationship Id="rId5" Target="../media/image6.png" Type="http://schemas.openxmlformats.org/officeDocument/2006/relationships/image"/><Relationship Id="rId6" Target="../media/image7.svg" Type="http://schemas.openxmlformats.org/officeDocument/2006/relationships/image"/><Relationship Id="rId7" Target="../media/image8.png" Type="http://schemas.openxmlformats.org/officeDocument/2006/relationships/image"/><Relationship Id="rId8" Target="../media/image9.svg" Type="http://schemas.openxmlformats.org/officeDocument/2006/relationships/image"/><Relationship Id="rId9" Target="../media/image12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22.png" Type="http://schemas.openxmlformats.org/officeDocument/2006/relationships/image"/><Relationship Id="rId14" Target="../media/image23.svg" Type="http://schemas.openxmlformats.org/officeDocument/2006/relationships/image"/><Relationship Id="rId2" Target="../media/image1.jpe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Relationship Id="rId5" Target="../media/image6.png" Type="http://schemas.openxmlformats.org/officeDocument/2006/relationships/image"/><Relationship Id="rId6" Target="../media/image7.svg" Type="http://schemas.openxmlformats.org/officeDocument/2006/relationships/image"/><Relationship Id="rId7" Target="../media/image8.png" Type="http://schemas.openxmlformats.org/officeDocument/2006/relationships/image"/><Relationship Id="rId8" Target="../media/image9.svg" Type="http://schemas.openxmlformats.org/officeDocument/2006/relationships/image"/><Relationship Id="rId9" Target="../media/image12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4.png" Type="http://schemas.openxmlformats.org/officeDocument/2006/relationships/image"/><Relationship Id="rId4" Target="../media/image25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.svg" Type="http://schemas.openxmlformats.org/officeDocument/2006/relationships/image"/><Relationship Id="rId11" Target="../media/image8.png" Type="http://schemas.openxmlformats.org/officeDocument/2006/relationships/image"/><Relationship Id="rId12" Target="../media/image9.svg" Type="http://schemas.openxmlformats.org/officeDocument/2006/relationships/image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10.png" Type="http://schemas.openxmlformats.org/officeDocument/2006/relationships/image"/><Relationship Id="rId6" Target="../media/image11.svg" Type="http://schemas.openxmlformats.org/officeDocument/2006/relationships/image"/><Relationship Id="rId7" Target="../media/image4.png" Type="http://schemas.openxmlformats.org/officeDocument/2006/relationships/image"/><Relationship Id="rId8" Target="../media/image5.svg" Type="http://schemas.openxmlformats.org/officeDocument/2006/relationships/image"/><Relationship Id="rId9" Target="../media/image6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2" Target="../media/image1.jpeg" Type="http://schemas.openxmlformats.org/officeDocument/2006/relationships/image"/><Relationship Id="rId3" Target="../media/image12.png" Type="http://schemas.openxmlformats.org/officeDocument/2006/relationships/image"/><Relationship Id="rId4" Target="../media/image1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2.png" Type="http://schemas.openxmlformats.org/officeDocument/2006/relationships/image"/><Relationship Id="rId4" Target="../media/image13.svg" Type="http://schemas.openxmlformats.org/officeDocument/2006/relationships/image"/><Relationship Id="rId5" Target="../media/image10.png" Type="http://schemas.openxmlformats.org/officeDocument/2006/relationships/image"/><Relationship Id="rId6" Target="../media/image11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2104014">
            <a:off x="1119125" y="1172488"/>
            <a:ext cx="4862142" cy="4296366"/>
          </a:xfrm>
          <a:custGeom>
            <a:avLst/>
            <a:gdLst/>
            <a:ahLst/>
            <a:cxnLst/>
            <a:rect r="r" b="b" t="t" l="l"/>
            <a:pathLst>
              <a:path h="4296366" w="4862142">
                <a:moveTo>
                  <a:pt x="0" y="0"/>
                </a:moveTo>
                <a:lnTo>
                  <a:pt x="4862142" y="0"/>
                </a:lnTo>
                <a:lnTo>
                  <a:pt x="4862142" y="4296365"/>
                </a:lnTo>
                <a:lnTo>
                  <a:pt x="0" y="42963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2373749" y="1278176"/>
            <a:ext cx="13540501" cy="7730649"/>
            <a:chOff x="0" y="0"/>
            <a:chExt cx="18054002" cy="10307532"/>
          </a:xfrm>
        </p:grpSpPr>
        <p:grpSp>
          <p:nvGrpSpPr>
            <p:cNvPr name="Group 5" id="5"/>
            <p:cNvGrpSpPr/>
            <p:nvPr/>
          </p:nvGrpSpPr>
          <p:grpSpPr>
            <a:xfrm rot="-208414">
              <a:off x="259418" y="516605"/>
              <a:ext cx="17328616" cy="9088764"/>
              <a:chOff x="0" y="0"/>
              <a:chExt cx="3077638" cy="1614204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0" y="0"/>
                <a:ext cx="3077638" cy="1614204"/>
              </a:xfrm>
              <a:custGeom>
                <a:avLst/>
                <a:gdLst/>
                <a:ahLst/>
                <a:cxnLst/>
                <a:rect r="r" b="b" t="t" l="l"/>
                <a:pathLst>
                  <a:path h="1614204" w="3077638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name="TextBox 7" id="7"/>
              <p:cNvSpPr txBox="true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8" id="8"/>
            <p:cNvGrpSpPr/>
            <p:nvPr/>
          </p:nvGrpSpPr>
          <p:grpSpPr>
            <a:xfrm rot="191834">
              <a:off x="485416" y="742603"/>
              <a:ext cx="17328616" cy="9088764"/>
              <a:chOff x="0" y="0"/>
              <a:chExt cx="3077638" cy="1614204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3077638" cy="1614204"/>
              </a:xfrm>
              <a:custGeom>
                <a:avLst/>
                <a:gdLst/>
                <a:ahLst/>
                <a:cxnLst/>
                <a:rect r="r" b="b" t="t" l="l"/>
                <a:pathLst>
                  <a:path h="1614204" w="3077638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name="TextBox 10" id="10"/>
              <p:cNvSpPr txBox="true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11" id="11"/>
            <p:cNvGrpSpPr/>
            <p:nvPr/>
          </p:nvGrpSpPr>
          <p:grpSpPr>
            <a:xfrm rot="-66823">
              <a:off x="485416" y="742603"/>
              <a:ext cx="17328616" cy="9088764"/>
              <a:chOff x="0" y="0"/>
              <a:chExt cx="3077638" cy="1614204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3077638" cy="1614204"/>
              </a:xfrm>
              <a:custGeom>
                <a:avLst/>
                <a:gdLst/>
                <a:ahLst/>
                <a:cxnLst/>
                <a:rect r="r" b="b" t="t" l="l"/>
                <a:pathLst>
                  <a:path h="1614204" w="3077638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name="TextBox 13" id="13"/>
              <p:cNvSpPr txBox="true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14" id="14"/>
            <p:cNvGrpSpPr/>
            <p:nvPr/>
          </p:nvGrpSpPr>
          <p:grpSpPr>
            <a:xfrm rot="0">
              <a:off x="485416" y="742603"/>
              <a:ext cx="17328616" cy="9088764"/>
              <a:chOff x="0" y="0"/>
              <a:chExt cx="3077638" cy="1614204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3077638" cy="1614204"/>
              </a:xfrm>
              <a:custGeom>
                <a:avLst/>
                <a:gdLst/>
                <a:ahLst/>
                <a:cxnLst/>
                <a:rect r="r" b="b" t="t" l="l"/>
                <a:pathLst>
                  <a:path h="1614204" w="3077638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name="TextBox 16" id="16"/>
              <p:cNvSpPr txBox="true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</p:grpSp>
      <p:grpSp>
        <p:nvGrpSpPr>
          <p:cNvPr name="Group 17" id="17"/>
          <p:cNvGrpSpPr/>
          <p:nvPr/>
        </p:nvGrpSpPr>
        <p:grpSpPr>
          <a:xfrm rot="0">
            <a:off x="15169228" y="-301732"/>
            <a:ext cx="3533862" cy="3381444"/>
            <a:chOff x="0" y="0"/>
            <a:chExt cx="4711816" cy="4508593"/>
          </a:xfrm>
        </p:grpSpPr>
        <p:sp>
          <p:nvSpPr>
            <p:cNvPr name="Freeform 18" id="18"/>
            <p:cNvSpPr/>
            <p:nvPr/>
          </p:nvSpPr>
          <p:spPr>
            <a:xfrm flipH="false" flipV="false" rot="5002884">
              <a:off x="148194" y="62100"/>
              <a:ext cx="1890659" cy="1982343"/>
            </a:xfrm>
            <a:custGeom>
              <a:avLst/>
              <a:gdLst/>
              <a:ahLst/>
              <a:cxnLst/>
              <a:rect r="r" b="b" t="t" l="l"/>
              <a:pathLst>
                <a:path h="1982343" w="1890659">
                  <a:moveTo>
                    <a:pt x="0" y="0"/>
                  </a:moveTo>
                  <a:lnTo>
                    <a:pt x="1890660" y="0"/>
                  </a:lnTo>
                  <a:lnTo>
                    <a:pt x="1890660" y="1982343"/>
                  </a:lnTo>
                  <a:lnTo>
                    <a:pt x="0" y="19823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10739848">
              <a:off x="2803959" y="1115372"/>
              <a:ext cx="1890659" cy="1982343"/>
            </a:xfrm>
            <a:custGeom>
              <a:avLst/>
              <a:gdLst/>
              <a:ahLst/>
              <a:cxnLst/>
              <a:rect r="r" b="b" t="t" l="l"/>
              <a:pathLst>
                <a:path h="1982343" w="1890659">
                  <a:moveTo>
                    <a:pt x="0" y="0"/>
                  </a:moveTo>
                  <a:lnTo>
                    <a:pt x="1890660" y="0"/>
                  </a:lnTo>
                  <a:lnTo>
                    <a:pt x="1890660" y="1982342"/>
                  </a:lnTo>
                  <a:lnTo>
                    <a:pt x="0" y="19823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0" id="20"/>
            <p:cNvSpPr/>
            <p:nvPr/>
          </p:nvSpPr>
          <p:spPr>
            <a:xfrm flipH="false" flipV="false" rot="1377244">
              <a:off x="1241718" y="2236061"/>
              <a:ext cx="1890659" cy="1982343"/>
            </a:xfrm>
            <a:custGeom>
              <a:avLst/>
              <a:gdLst/>
              <a:ahLst/>
              <a:cxnLst/>
              <a:rect r="r" b="b" t="t" l="l"/>
              <a:pathLst>
                <a:path h="1982343" w="1890659">
                  <a:moveTo>
                    <a:pt x="0" y="0"/>
                  </a:moveTo>
                  <a:lnTo>
                    <a:pt x="1890659" y="0"/>
                  </a:lnTo>
                  <a:lnTo>
                    <a:pt x="1890659" y="1982343"/>
                  </a:lnTo>
                  <a:lnTo>
                    <a:pt x="0" y="19823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21" id="21"/>
          <p:cNvSpPr/>
          <p:nvPr/>
        </p:nvSpPr>
        <p:spPr>
          <a:xfrm flipH="false" flipV="false" rot="-5130068">
            <a:off x="-1522480" y="6898471"/>
            <a:ext cx="4504411" cy="4584642"/>
          </a:xfrm>
          <a:custGeom>
            <a:avLst/>
            <a:gdLst/>
            <a:ahLst/>
            <a:cxnLst/>
            <a:rect r="r" b="b" t="t" l="l"/>
            <a:pathLst>
              <a:path h="4584642" w="4504411">
                <a:moveTo>
                  <a:pt x="0" y="0"/>
                </a:moveTo>
                <a:lnTo>
                  <a:pt x="4504411" y="0"/>
                </a:lnTo>
                <a:lnTo>
                  <a:pt x="4504411" y="4584642"/>
                </a:lnTo>
                <a:lnTo>
                  <a:pt x="0" y="458464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2" id="22"/>
          <p:cNvSpPr txBox="true"/>
          <p:nvPr/>
        </p:nvSpPr>
        <p:spPr>
          <a:xfrm rot="0">
            <a:off x="3191645" y="3557059"/>
            <a:ext cx="11904711" cy="38888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729"/>
              </a:lnSpc>
            </a:pPr>
            <a:r>
              <a:rPr lang="en-US" sz="5521" b="true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BŁĘDY KSZTAŁCĄ</a:t>
            </a:r>
          </a:p>
          <a:p>
            <a:pPr algn="ctr">
              <a:lnSpc>
                <a:spcPts val="7729"/>
              </a:lnSpc>
            </a:pPr>
          </a:p>
          <a:p>
            <a:pPr algn="ctr">
              <a:lnSpc>
                <a:spcPts val="7729"/>
              </a:lnSpc>
            </a:pPr>
            <a:r>
              <a:rPr lang="en-US" sz="5521" b="true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Jak pomagać dzieciom uczyć się na swoich błędach?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058687" y="4362705"/>
            <a:ext cx="3752167" cy="2588995"/>
          </a:xfrm>
          <a:custGeom>
            <a:avLst/>
            <a:gdLst/>
            <a:ahLst/>
            <a:cxnLst/>
            <a:rect r="r" b="b" t="t" l="l"/>
            <a:pathLst>
              <a:path h="2588995" w="3752167">
                <a:moveTo>
                  <a:pt x="0" y="0"/>
                </a:moveTo>
                <a:lnTo>
                  <a:pt x="3752167" y="0"/>
                </a:lnTo>
                <a:lnTo>
                  <a:pt x="3752167" y="2588995"/>
                </a:lnTo>
                <a:lnTo>
                  <a:pt x="0" y="25889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810854" y="-295328"/>
            <a:ext cx="12477146" cy="12477146"/>
          </a:xfrm>
          <a:custGeom>
            <a:avLst/>
            <a:gdLst/>
            <a:ahLst/>
            <a:cxnLst/>
            <a:rect r="r" b="b" t="t" l="l"/>
            <a:pathLst>
              <a:path h="12477146" w="12477146">
                <a:moveTo>
                  <a:pt x="0" y="0"/>
                </a:moveTo>
                <a:lnTo>
                  <a:pt x="12477146" y="0"/>
                </a:lnTo>
                <a:lnTo>
                  <a:pt x="12477146" y="12477146"/>
                </a:lnTo>
                <a:lnTo>
                  <a:pt x="0" y="124771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785441" y="885825"/>
            <a:ext cx="17993366" cy="7386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485"/>
              </a:lnSpc>
              <a:spcBef>
                <a:spcPct val="0"/>
              </a:spcBef>
            </a:pPr>
            <a:r>
              <a:rPr lang="en-US" b="true" sz="3918">
                <a:solidFill>
                  <a:srgbClr val="69C275"/>
                </a:solidFill>
                <a:latin typeface="Times New Roman Bold"/>
                <a:ea typeface="Times New Roman Bold"/>
                <a:cs typeface="Times New Roman Bold"/>
                <a:sym typeface="Times New Roman Bold"/>
                <a:hlinkClick r:id="rId4" tooltip="https://spokopolski.pl/dla-nauczycieli/kampania-edukacyjna-bledy-ksztalca-2-edycja/"/>
              </a:rPr>
              <a:t>spokopolski.pl/dla-nauczycieli/kampania-edukacyjna-bledy-ksztalca-2-edycja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5871076">
            <a:off x="-250277" y="8177639"/>
            <a:ext cx="985742" cy="1033543"/>
          </a:xfrm>
          <a:custGeom>
            <a:avLst/>
            <a:gdLst/>
            <a:ahLst/>
            <a:cxnLst/>
            <a:rect r="r" b="b" t="t" l="l"/>
            <a:pathLst>
              <a:path h="1033543" w="985742">
                <a:moveTo>
                  <a:pt x="0" y="0"/>
                </a:moveTo>
                <a:lnTo>
                  <a:pt x="985742" y="0"/>
                </a:lnTo>
                <a:lnTo>
                  <a:pt x="985742" y="1033543"/>
                </a:lnTo>
                <a:lnTo>
                  <a:pt x="0" y="10335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9991959">
            <a:off x="953233" y="9055351"/>
            <a:ext cx="985742" cy="1033543"/>
          </a:xfrm>
          <a:custGeom>
            <a:avLst/>
            <a:gdLst/>
            <a:ahLst/>
            <a:cxnLst/>
            <a:rect r="r" b="b" t="t" l="l"/>
            <a:pathLst>
              <a:path h="1033543" w="985742">
                <a:moveTo>
                  <a:pt x="0" y="0"/>
                </a:moveTo>
                <a:lnTo>
                  <a:pt x="985742" y="0"/>
                </a:lnTo>
                <a:lnTo>
                  <a:pt x="985742" y="1033543"/>
                </a:lnTo>
                <a:lnTo>
                  <a:pt x="0" y="10335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2245436">
            <a:off x="18558" y="9417593"/>
            <a:ext cx="985742" cy="1033543"/>
          </a:xfrm>
          <a:custGeom>
            <a:avLst/>
            <a:gdLst/>
            <a:ahLst/>
            <a:cxnLst/>
            <a:rect r="r" b="b" t="t" l="l"/>
            <a:pathLst>
              <a:path h="1033543" w="985742">
                <a:moveTo>
                  <a:pt x="0" y="0"/>
                </a:moveTo>
                <a:lnTo>
                  <a:pt x="985742" y="0"/>
                </a:lnTo>
                <a:lnTo>
                  <a:pt x="985742" y="1033543"/>
                </a:lnTo>
                <a:lnTo>
                  <a:pt x="0" y="103354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5400000">
            <a:off x="3907517" y="-1786254"/>
            <a:ext cx="9845472" cy="14105976"/>
          </a:xfrm>
          <a:custGeom>
            <a:avLst/>
            <a:gdLst/>
            <a:ahLst/>
            <a:cxnLst/>
            <a:rect r="r" b="b" t="t" l="l"/>
            <a:pathLst>
              <a:path h="14105976" w="9845472">
                <a:moveTo>
                  <a:pt x="0" y="0"/>
                </a:moveTo>
                <a:lnTo>
                  <a:pt x="9845472" y="0"/>
                </a:lnTo>
                <a:lnTo>
                  <a:pt x="9845472" y="14105976"/>
                </a:lnTo>
                <a:lnTo>
                  <a:pt x="0" y="1410597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-519" t="0" r="-519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1189488" y="6872199"/>
            <a:ext cx="2817953" cy="2699924"/>
            <a:chOff x="0" y="0"/>
            <a:chExt cx="3757271" cy="359989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546394" cy="3599899"/>
            </a:xfrm>
            <a:custGeom>
              <a:avLst/>
              <a:gdLst/>
              <a:ahLst/>
              <a:cxnLst/>
              <a:rect r="r" b="b" t="t" l="l"/>
              <a:pathLst>
                <a:path h="3599899" w="3546394">
                  <a:moveTo>
                    <a:pt x="0" y="0"/>
                  </a:moveTo>
                  <a:lnTo>
                    <a:pt x="3546394" y="0"/>
                  </a:lnTo>
                  <a:lnTo>
                    <a:pt x="3546394" y="3599899"/>
                  </a:lnTo>
                  <a:lnTo>
                    <a:pt x="0" y="35998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210877" y="0"/>
              <a:ext cx="3546394" cy="3599899"/>
            </a:xfrm>
            <a:custGeom>
              <a:avLst/>
              <a:gdLst/>
              <a:ahLst/>
              <a:cxnLst/>
              <a:rect r="r" b="b" t="t" l="l"/>
              <a:pathLst>
                <a:path h="3599899" w="3546394">
                  <a:moveTo>
                    <a:pt x="0" y="0"/>
                  </a:moveTo>
                  <a:lnTo>
                    <a:pt x="3546394" y="0"/>
                  </a:lnTo>
                  <a:lnTo>
                    <a:pt x="3546394" y="3599899"/>
                  </a:lnTo>
                  <a:lnTo>
                    <a:pt x="0" y="35998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0" id="10"/>
          <p:cNvSpPr/>
          <p:nvPr/>
        </p:nvSpPr>
        <p:spPr>
          <a:xfrm flipH="false" flipV="false" rot="-10800000">
            <a:off x="14655410" y="7149579"/>
            <a:ext cx="3946039" cy="4016325"/>
          </a:xfrm>
          <a:custGeom>
            <a:avLst/>
            <a:gdLst/>
            <a:ahLst/>
            <a:cxnLst/>
            <a:rect r="r" b="b" t="t" l="l"/>
            <a:pathLst>
              <a:path h="4016325" w="3946039">
                <a:moveTo>
                  <a:pt x="0" y="0"/>
                </a:moveTo>
                <a:lnTo>
                  <a:pt x="3946039" y="0"/>
                </a:lnTo>
                <a:lnTo>
                  <a:pt x="3946039" y="4016324"/>
                </a:lnTo>
                <a:lnTo>
                  <a:pt x="0" y="4016324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3475115" y="812805"/>
            <a:ext cx="11677855" cy="70270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38"/>
              </a:lnSpc>
              <a:spcBef>
                <a:spcPct val="0"/>
              </a:spcBef>
            </a:pPr>
            <a:r>
              <a:rPr lang="en-US" sz="4384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Każdy z nas popełnia błędy – to normalna część życia.</a:t>
            </a:r>
          </a:p>
          <a:p>
            <a:pPr algn="ctr">
              <a:lnSpc>
                <a:spcPts val="6138"/>
              </a:lnSpc>
              <a:spcBef>
                <a:spcPct val="0"/>
              </a:spcBef>
            </a:pPr>
          </a:p>
          <a:p>
            <a:pPr algn="ctr">
              <a:lnSpc>
                <a:spcPts val="6138"/>
              </a:lnSpc>
              <a:spcBef>
                <a:spcPct val="0"/>
              </a:spcBef>
            </a:pPr>
            <a:r>
              <a:rPr lang="en-US" sz="4384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Dzieci uczą się, popełniając błędy. Często to rodzice obawiają się, że błąd oznacza porażkę.</a:t>
            </a:r>
          </a:p>
          <a:p>
            <a:pPr algn="ctr">
              <a:lnSpc>
                <a:spcPts val="8442"/>
              </a:lnSpc>
              <a:spcBef>
                <a:spcPct val="0"/>
              </a:spcBef>
            </a:pPr>
            <a:r>
              <a:rPr lang="en-US" sz="603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W rzeczywistości, błędy są fundamentem nauki i rozwoju dziecka.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5871076">
            <a:off x="-250277" y="8177639"/>
            <a:ext cx="985742" cy="1033543"/>
          </a:xfrm>
          <a:custGeom>
            <a:avLst/>
            <a:gdLst/>
            <a:ahLst/>
            <a:cxnLst/>
            <a:rect r="r" b="b" t="t" l="l"/>
            <a:pathLst>
              <a:path h="1033543" w="985742">
                <a:moveTo>
                  <a:pt x="0" y="0"/>
                </a:moveTo>
                <a:lnTo>
                  <a:pt x="985742" y="0"/>
                </a:lnTo>
                <a:lnTo>
                  <a:pt x="985742" y="1033543"/>
                </a:lnTo>
                <a:lnTo>
                  <a:pt x="0" y="10335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9991959">
            <a:off x="953233" y="9055351"/>
            <a:ext cx="985742" cy="1033543"/>
          </a:xfrm>
          <a:custGeom>
            <a:avLst/>
            <a:gdLst/>
            <a:ahLst/>
            <a:cxnLst/>
            <a:rect r="r" b="b" t="t" l="l"/>
            <a:pathLst>
              <a:path h="1033543" w="985742">
                <a:moveTo>
                  <a:pt x="0" y="0"/>
                </a:moveTo>
                <a:lnTo>
                  <a:pt x="985742" y="0"/>
                </a:lnTo>
                <a:lnTo>
                  <a:pt x="985742" y="1033543"/>
                </a:lnTo>
                <a:lnTo>
                  <a:pt x="0" y="10335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2245436">
            <a:off x="18558" y="9417593"/>
            <a:ext cx="985742" cy="1033543"/>
          </a:xfrm>
          <a:custGeom>
            <a:avLst/>
            <a:gdLst/>
            <a:ahLst/>
            <a:cxnLst/>
            <a:rect r="r" b="b" t="t" l="l"/>
            <a:pathLst>
              <a:path h="1033543" w="985742">
                <a:moveTo>
                  <a:pt x="0" y="0"/>
                </a:moveTo>
                <a:lnTo>
                  <a:pt x="985742" y="0"/>
                </a:lnTo>
                <a:lnTo>
                  <a:pt x="985742" y="1033543"/>
                </a:lnTo>
                <a:lnTo>
                  <a:pt x="0" y="103354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5400000">
            <a:off x="3424797" y="1396950"/>
            <a:ext cx="7168178" cy="10270117"/>
          </a:xfrm>
          <a:custGeom>
            <a:avLst/>
            <a:gdLst/>
            <a:ahLst/>
            <a:cxnLst/>
            <a:rect r="r" b="b" t="t" l="l"/>
            <a:pathLst>
              <a:path h="10270117" w="7168178">
                <a:moveTo>
                  <a:pt x="0" y="0"/>
                </a:moveTo>
                <a:lnTo>
                  <a:pt x="7168178" y="0"/>
                </a:lnTo>
                <a:lnTo>
                  <a:pt x="7168178" y="10270117"/>
                </a:lnTo>
                <a:lnTo>
                  <a:pt x="0" y="1027011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-519" t="0" r="-519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3027701" y="3125577"/>
            <a:ext cx="8569723" cy="6994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63606" indent="-431803" lvl="1">
              <a:lnSpc>
                <a:spcPts val="5000"/>
              </a:lnSpc>
              <a:buFont typeface="Arial"/>
              <a:buChar char="•"/>
            </a:pPr>
            <a:r>
              <a:rPr lang="en-US" b="true" sz="400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Dzieci są w fazie nauki </a:t>
            </a:r>
          </a:p>
          <a:p>
            <a:pPr algn="l">
              <a:lnSpc>
                <a:spcPts val="5000"/>
              </a:lnSpc>
            </a:pPr>
            <a:r>
              <a:rPr lang="en-US" sz="4000" b="true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     i odkrywania świata.</a:t>
            </a:r>
          </a:p>
          <a:p>
            <a:pPr algn="l">
              <a:lnSpc>
                <a:spcPts val="5000"/>
              </a:lnSpc>
            </a:pPr>
          </a:p>
          <a:p>
            <a:pPr algn="l" marL="863606" indent="-431803" lvl="1">
              <a:lnSpc>
                <a:spcPts val="5000"/>
              </a:lnSpc>
              <a:buFont typeface="Arial"/>
              <a:buChar char="•"/>
            </a:pPr>
            <a:r>
              <a:rPr lang="en-US" b="true" sz="400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Wiek dzieci w szkole podstawowej to czas eksperymentowania, próbowania nowych rzeczy </a:t>
            </a:r>
          </a:p>
          <a:p>
            <a:pPr algn="l">
              <a:lnSpc>
                <a:spcPts val="5000"/>
              </a:lnSpc>
            </a:pPr>
            <a:r>
              <a:rPr lang="en-US" sz="4000" b="true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     </a:t>
            </a:r>
            <a:r>
              <a:rPr lang="en-US" sz="4000" b="true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i uczenia się na doświadczeniach.</a:t>
            </a:r>
          </a:p>
          <a:p>
            <a:pPr algn="l">
              <a:lnSpc>
                <a:spcPts val="5000"/>
              </a:lnSpc>
            </a:pPr>
          </a:p>
          <a:p>
            <a:pPr algn="l" marL="863606" indent="-431803" lvl="1">
              <a:lnSpc>
                <a:spcPts val="5000"/>
              </a:lnSpc>
              <a:buFont typeface="Arial"/>
              <a:buChar char="•"/>
            </a:pPr>
            <a:r>
              <a:rPr lang="en-US" b="true" sz="400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Błąd nie oznacza końca świata, to okazja do nauki!</a:t>
            </a:r>
          </a:p>
          <a:p>
            <a:pPr algn="l">
              <a:lnSpc>
                <a:spcPts val="5000"/>
              </a:lnSpc>
            </a:pPr>
          </a:p>
        </p:txBody>
      </p:sp>
      <p:grpSp>
        <p:nvGrpSpPr>
          <p:cNvPr name="Group 8" id="8"/>
          <p:cNvGrpSpPr/>
          <p:nvPr/>
        </p:nvGrpSpPr>
        <p:grpSpPr>
          <a:xfrm rot="0">
            <a:off x="642546" y="813064"/>
            <a:ext cx="17035072" cy="1800486"/>
            <a:chOff x="0" y="0"/>
            <a:chExt cx="4486603" cy="47420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486603" cy="474202"/>
            </a:xfrm>
            <a:custGeom>
              <a:avLst/>
              <a:gdLst/>
              <a:ahLst/>
              <a:cxnLst/>
              <a:rect r="r" b="b" t="t" l="l"/>
              <a:pathLst>
                <a:path h="474202" w="4486603">
                  <a:moveTo>
                    <a:pt x="4486603" y="0"/>
                  </a:moveTo>
                  <a:lnTo>
                    <a:pt x="0" y="0"/>
                  </a:lnTo>
                  <a:lnTo>
                    <a:pt x="101600" y="237101"/>
                  </a:lnTo>
                  <a:lnTo>
                    <a:pt x="0" y="474202"/>
                  </a:lnTo>
                  <a:lnTo>
                    <a:pt x="4486603" y="474202"/>
                  </a:lnTo>
                  <a:lnTo>
                    <a:pt x="4385003" y="237101"/>
                  </a:lnTo>
                  <a:lnTo>
                    <a:pt x="4486603" y="0"/>
                  </a:lnTo>
                  <a:close/>
                </a:path>
              </a:pathLst>
            </a:custGeom>
            <a:solidFill>
              <a:srgbClr val="3D4984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88900" y="-76200"/>
              <a:ext cx="4308803" cy="55040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48"/>
                </a:lnSpc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1028700" y="876300"/>
            <a:ext cx="16230600" cy="13023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640"/>
              </a:lnSpc>
            </a:pPr>
            <a:r>
              <a:rPr lang="en-US" sz="7600">
                <a:solidFill>
                  <a:srgbClr val="FFFFFF"/>
                </a:solidFill>
                <a:latin typeface="Gagalin"/>
                <a:ea typeface="Gagalin"/>
                <a:cs typeface="Gagalin"/>
                <a:sym typeface="Gagalin"/>
              </a:rPr>
              <a:t> Dlaczego dzieci popełniają błędy?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-10800000">
            <a:off x="14655410" y="7149579"/>
            <a:ext cx="3946039" cy="4016325"/>
          </a:xfrm>
          <a:custGeom>
            <a:avLst/>
            <a:gdLst/>
            <a:ahLst/>
            <a:cxnLst/>
            <a:rect r="r" b="b" t="t" l="l"/>
            <a:pathLst>
              <a:path h="4016325" w="3946039">
                <a:moveTo>
                  <a:pt x="0" y="0"/>
                </a:moveTo>
                <a:lnTo>
                  <a:pt x="3946039" y="0"/>
                </a:lnTo>
                <a:lnTo>
                  <a:pt x="3946039" y="4016324"/>
                </a:lnTo>
                <a:lnTo>
                  <a:pt x="0" y="401632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3" id="13"/>
          <p:cNvGrpSpPr/>
          <p:nvPr/>
        </p:nvGrpSpPr>
        <p:grpSpPr>
          <a:xfrm rot="0">
            <a:off x="14367063" y="2947920"/>
            <a:ext cx="3920937" cy="4647386"/>
            <a:chOff x="0" y="0"/>
            <a:chExt cx="5227917" cy="6196515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5066192" cy="5984516"/>
            </a:xfrm>
            <a:custGeom>
              <a:avLst/>
              <a:gdLst/>
              <a:ahLst/>
              <a:cxnLst/>
              <a:rect r="r" b="b" t="t" l="l"/>
              <a:pathLst>
                <a:path h="5984516" w="5066192">
                  <a:moveTo>
                    <a:pt x="0" y="0"/>
                  </a:moveTo>
                  <a:lnTo>
                    <a:pt x="5066192" y="0"/>
                  </a:lnTo>
                  <a:lnTo>
                    <a:pt x="5066192" y="5984516"/>
                  </a:lnTo>
                  <a:lnTo>
                    <a:pt x="0" y="59845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161725" y="211999"/>
              <a:ext cx="5066192" cy="5984516"/>
            </a:xfrm>
            <a:custGeom>
              <a:avLst/>
              <a:gdLst/>
              <a:ahLst/>
              <a:cxnLst/>
              <a:rect r="r" b="b" t="t" l="l"/>
              <a:pathLst>
                <a:path h="5984516" w="5066192">
                  <a:moveTo>
                    <a:pt x="0" y="0"/>
                  </a:moveTo>
                  <a:lnTo>
                    <a:pt x="5066192" y="0"/>
                  </a:lnTo>
                  <a:lnTo>
                    <a:pt x="5066192" y="5984516"/>
                  </a:lnTo>
                  <a:lnTo>
                    <a:pt x="0" y="59845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5871076">
            <a:off x="-250277" y="8177639"/>
            <a:ext cx="985742" cy="1033543"/>
          </a:xfrm>
          <a:custGeom>
            <a:avLst/>
            <a:gdLst/>
            <a:ahLst/>
            <a:cxnLst/>
            <a:rect r="r" b="b" t="t" l="l"/>
            <a:pathLst>
              <a:path h="1033543" w="985742">
                <a:moveTo>
                  <a:pt x="0" y="0"/>
                </a:moveTo>
                <a:lnTo>
                  <a:pt x="985742" y="0"/>
                </a:lnTo>
                <a:lnTo>
                  <a:pt x="985742" y="1033543"/>
                </a:lnTo>
                <a:lnTo>
                  <a:pt x="0" y="10335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9991959">
            <a:off x="953233" y="9055351"/>
            <a:ext cx="985742" cy="1033543"/>
          </a:xfrm>
          <a:custGeom>
            <a:avLst/>
            <a:gdLst/>
            <a:ahLst/>
            <a:cxnLst/>
            <a:rect r="r" b="b" t="t" l="l"/>
            <a:pathLst>
              <a:path h="1033543" w="985742">
                <a:moveTo>
                  <a:pt x="0" y="0"/>
                </a:moveTo>
                <a:lnTo>
                  <a:pt x="985742" y="0"/>
                </a:lnTo>
                <a:lnTo>
                  <a:pt x="985742" y="1033543"/>
                </a:lnTo>
                <a:lnTo>
                  <a:pt x="0" y="10335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2245436">
            <a:off x="18558" y="9417593"/>
            <a:ext cx="985742" cy="1033543"/>
          </a:xfrm>
          <a:custGeom>
            <a:avLst/>
            <a:gdLst/>
            <a:ahLst/>
            <a:cxnLst/>
            <a:rect r="r" b="b" t="t" l="l"/>
            <a:pathLst>
              <a:path h="1033543" w="985742">
                <a:moveTo>
                  <a:pt x="0" y="0"/>
                </a:moveTo>
                <a:lnTo>
                  <a:pt x="985742" y="0"/>
                </a:lnTo>
                <a:lnTo>
                  <a:pt x="985742" y="1033543"/>
                </a:lnTo>
                <a:lnTo>
                  <a:pt x="0" y="103354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5400000">
            <a:off x="3642821" y="1283834"/>
            <a:ext cx="7249069" cy="10386013"/>
          </a:xfrm>
          <a:custGeom>
            <a:avLst/>
            <a:gdLst/>
            <a:ahLst/>
            <a:cxnLst/>
            <a:rect r="r" b="b" t="t" l="l"/>
            <a:pathLst>
              <a:path h="10386013" w="7249069">
                <a:moveTo>
                  <a:pt x="0" y="0"/>
                </a:moveTo>
                <a:lnTo>
                  <a:pt x="7249069" y="0"/>
                </a:lnTo>
                <a:lnTo>
                  <a:pt x="7249069" y="10386013"/>
                </a:lnTo>
                <a:lnTo>
                  <a:pt x="0" y="1038601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-519" t="0" r="-519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3082780" y="3014403"/>
            <a:ext cx="8369150" cy="71750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699846" indent="-349923" lvl="1">
              <a:lnSpc>
                <a:spcPts val="4051"/>
              </a:lnSpc>
              <a:buFont typeface="Arial"/>
              <a:buChar char="•"/>
            </a:pPr>
            <a:r>
              <a:rPr lang="en-US" b="true" sz="324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Kreatywność: Dzieci, które mają przestrzeń do popełniania błędów, rozwijają swoją kreatywność i pomysłowość.</a:t>
            </a:r>
          </a:p>
          <a:p>
            <a:pPr algn="ctr">
              <a:lnSpc>
                <a:spcPts val="4051"/>
              </a:lnSpc>
            </a:pPr>
          </a:p>
          <a:p>
            <a:pPr algn="ctr" marL="699846" indent="-349923" lvl="1">
              <a:lnSpc>
                <a:spcPts val="4051"/>
              </a:lnSpc>
              <a:buFont typeface="Arial"/>
              <a:buChar char="•"/>
            </a:pPr>
            <a:r>
              <a:rPr lang="en-US" b="true" sz="324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Rozwiązywanie problemów: Błędy uczą, jak radzić sobie z trudnościami i znaleźć alternatywne rozwiązania.</a:t>
            </a:r>
          </a:p>
          <a:p>
            <a:pPr algn="ctr">
              <a:lnSpc>
                <a:spcPts val="4051"/>
              </a:lnSpc>
            </a:pPr>
          </a:p>
          <a:p>
            <a:pPr algn="ctr" marL="699846" indent="-349923" lvl="1">
              <a:lnSpc>
                <a:spcPts val="4051"/>
              </a:lnSpc>
              <a:buFont typeface="Arial"/>
              <a:buChar char="•"/>
            </a:pPr>
            <a:r>
              <a:rPr lang="en-US" b="true" sz="324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Pewność siebie: Kiedy dziecko przeżyje swoje porażki, wyciągnie wnioski i nauczy się na ich podstawie, zyskuje pewność siebie  i umiejętność radzenia sobie w trudnych sytuacjach.</a:t>
            </a:r>
          </a:p>
          <a:p>
            <a:pPr algn="ctr">
              <a:lnSpc>
                <a:spcPts val="4051"/>
              </a:lnSpc>
            </a:pPr>
          </a:p>
        </p:txBody>
      </p:sp>
      <p:grpSp>
        <p:nvGrpSpPr>
          <p:cNvPr name="Group 8" id="8"/>
          <p:cNvGrpSpPr/>
          <p:nvPr/>
        </p:nvGrpSpPr>
        <p:grpSpPr>
          <a:xfrm rot="0">
            <a:off x="642546" y="813064"/>
            <a:ext cx="17035072" cy="1800486"/>
            <a:chOff x="0" y="0"/>
            <a:chExt cx="4486603" cy="47420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486603" cy="474202"/>
            </a:xfrm>
            <a:custGeom>
              <a:avLst/>
              <a:gdLst/>
              <a:ahLst/>
              <a:cxnLst/>
              <a:rect r="r" b="b" t="t" l="l"/>
              <a:pathLst>
                <a:path h="474202" w="4486603">
                  <a:moveTo>
                    <a:pt x="4486603" y="0"/>
                  </a:moveTo>
                  <a:lnTo>
                    <a:pt x="0" y="0"/>
                  </a:lnTo>
                  <a:lnTo>
                    <a:pt x="101600" y="237101"/>
                  </a:lnTo>
                  <a:lnTo>
                    <a:pt x="0" y="474202"/>
                  </a:lnTo>
                  <a:lnTo>
                    <a:pt x="4486603" y="474202"/>
                  </a:lnTo>
                  <a:lnTo>
                    <a:pt x="4385003" y="237101"/>
                  </a:lnTo>
                  <a:lnTo>
                    <a:pt x="4486603" y="0"/>
                  </a:lnTo>
                  <a:close/>
                </a:path>
              </a:pathLst>
            </a:custGeom>
            <a:solidFill>
              <a:srgbClr val="3D4984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88900" y="-76200"/>
              <a:ext cx="4308803" cy="55040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48"/>
                </a:lnSpc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1028700" y="714375"/>
            <a:ext cx="16230600" cy="15468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340"/>
              </a:lnSpc>
            </a:pPr>
            <a:r>
              <a:rPr lang="en-US" sz="81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Błędy a rozwój umiejętności dziecka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-10800000">
            <a:off x="14655410" y="7149579"/>
            <a:ext cx="3946039" cy="4016325"/>
          </a:xfrm>
          <a:custGeom>
            <a:avLst/>
            <a:gdLst/>
            <a:ahLst/>
            <a:cxnLst/>
            <a:rect r="r" b="b" t="t" l="l"/>
            <a:pathLst>
              <a:path h="4016325" w="3946039">
                <a:moveTo>
                  <a:pt x="0" y="0"/>
                </a:moveTo>
                <a:lnTo>
                  <a:pt x="3946039" y="0"/>
                </a:lnTo>
                <a:lnTo>
                  <a:pt x="3946039" y="4016324"/>
                </a:lnTo>
                <a:lnTo>
                  <a:pt x="0" y="401632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4110935" y="2852306"/>
            <a:ext cx="4177065" cy="3706196"/>
          </a:xfrm>
          <a:custGeom>
            <a:avLst/>
            <a:gdLst/>
            <a:ahLst/>
            <a:cxnLst/>
            <a:rect r="r" b="b" t="t" l="l"/>
            <a:pathLst>
              <a:path h="3706196" w="4177065">
                <a:moveTo>
                  <a:pt x="0" y="0"/>
                </a:moveTo>
                <a:lnTo>
                  <a:pt x="4177065" y="0"/>
                </a:lnTo>
                <a:lnTo>
                  <a:pt x="4177065" y="3706196"/>
                </a:lnTo>
                <a:lnTo>
                  <a:pt x="0" y="370619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642546" y="814255"/>
            <a:ext cx="17002907" cy="1800486"/>
            <a:chOff x="0" y="0"/>
            <a:chExt cx="4478132" cy="47420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478132" cy="474202"/>
            </a:xfrm>
            <a:custGeom>
              <a:avLst/>
              <a:gdLst/>
              <a:ahLst/>
              <a:cxnLst/>
              <a:rect r="r" b="b" t="t" l="l"/>
              <a:pathLst>
                <a:path h="474202" w="4478132">
                  <a:moveTo>
                    <a:pt x="4478132" y="0"/>
                  </a:moveTo>
                  <a:lnTo>
                    <a:pt x="0" y="0"/>
                  </a:lnTo>
                  <a:lnTo>
                    <a:pt x="101600" y="237101"/>
                  </a:lnTo>
                  <a:lnTo>
                    <a:pt x="0" y="474202"/>
                  </a:lnTo>
                  <a:lnTo>
                    <a:pt x="4478132" y="474202"/>
                  </a:lnTo>
                  <a:lnTo>
                    <a:pt x="4376532" y="237101"/>
                  </a:lnTo>
                  <a:lnTo>
                    <a:pt x="4478132" y="0"/>
                  </a:lnTo>
                  <a:close/>
                </a:path>
              </a:pathLst>
            </a:custGeom>
            <a:solidFill>
              <a:srgbClr val="3D4984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88900" y="-76200"/>
              <a:ext cx="4300332" cy="55040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48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-360171" y="9258300"/>
            <a:ext cx="19459526" cy="1231556"/>
            <a:chOff x="0" y="0"/>
            <a:chExt cx="13180282" cy="83415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3180282" cy="834155"/>
            </a:xfrm>
            <a:custGeom>
              <a:avLst/>
              <a:gdLst/>
              <a:ahLst/>
              <a:cxnLst/>
              <a:rect r="r" b="b" t="t" l="l"/>
              <a:pathLst>
                <a:path h="834155" w="13180282">
                  <a:moveTo>
                    <a:pt x="13180282" y="0"/>
                  </a:moveTo>
                  <a:lnTo>
                    <a:pt x="0" y="0"/>
                  </a:lnTo>
                  <a:lnTo>
                    <a:pt x="101600" y="417077"/>
                  </a:lnTo>
                  <a:lnTo>
                    <a:pt x="0" y="834155"/>
                  </a:lnTo>
                  <a:lnTo>
                    <a:pt x="13180282" y="834155"/>
                  </a:lnTo>
                  <a:lnTo>
                    <a:pt x="13078682" y="417077"/>
                  </a:lnTo>
                  <a:lnTo>
                    <a:pt x="13180282" y="0"/>
                  </a:lnTo>
                  <a:close/>
                </a:path>
              </a:pathLst>
            </a:custGeom>
            <a:solidFill>
              <a:srgbClr val="3D4984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88900" y="-76200"/>
              <a:ext cx="13002482" cy="9103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48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-151766" y="2242234"/>
            <a:ext cx="7145993" cy="7016066"/>
          </a:xfrm>
          <a:custGeom>
            <a:avLst/>
            <a:gdLst/>
            <a:ahLst/>
            <a:cxnLst/>
            <a:rect r="r" b="b" t="t" l="l"/>
            <a:pathLst>
              <a:path h="7016066" w="7145993">
                <a:moveTo>
                  <a:pt x="0" y="0"/>
                </a:moveTo>
                <a:lnTo>
                  <a:pt x="7145993" y="0"/>
                </a:lnTo>
                <a:lnTo>
                  <a:pt x="7145993" y="7016066"/>
                </a:lnTo>
                <a:lnTo>
                  <a:pt x="0" y="701606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032676" y="771525"/>
            <a:ext cx="16230600" cy="12610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240"/>
              </a:lnSpc>
            </a:pPr>
            <a:r>
              <a:rPr lang="en-US" sz="6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Jak pomagać dzieciom uczyć się na błędach?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314161" y="3710846"/>
            <a:ext cx="5495777" cy="4289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 b="true">
                <a:solidFill>
                  <a:srgbClr val="000000"/>
                </a:solidFill>
                <a:latin typeface="Times New Roman Condensed Bold"/>
                <a:ea typeface="Times New Roman Condensed Bold"/>
                <a:cs typeface="Times New Roman Condensed Bold"/>
                <a:sym typeface="Times New Roman Condensed Bold"/>
              </a:rPr>
              <a:t>Zachęcaj do refleksji: Zamiast krytykować, zapytaj dziecko: </a:t>
            </a:r>
          </a:p>
          <a:p>
            <a:pPr algn="ctr">
              <a:lnSpc>
                <a:spcPts val="5600"/>
              </a:lnSpc>
            </a:pPr>
            <a:r>
              <a:rPr lang="en-US" sz="4000" b="true">
                <a:solidFill>
                  <a:srgbClr val="000000"/>
                </a:solidFill>
                <a:latin typeface="Times New Roman Condensed Bold"/>
                <a:ea typeface="Times New Roman Condensed Bold"/>
                <a:cs typeface="Times New Roman Condensed Bold"/>
                <a:sym typeface="Times New Roman Condensed Bold"/>
              </a:rPr>
              <a:t>„Co mogło pójść inaczej? </a:t>
            </a:r>
          </a:p>
          <a:p>
            <a:pPr algn="ctr">
              <a:lnSpc>
                <a:spcPts val="5600"/>
              </a:lnSpc>
            </a:pPr>
            <a:r>
              <a:rPr lang="en-US" sz="4000" b="true">
                <a:solidFill>
                  <a:srgbClr val="000000"/>
                </a:solidFill>
                <a:latin typeface="Times New Roman Condensed Bold"/>
                <a:ea typeface="Times New Roman Condensed Bold"/>
                <a:cs typeface="Times New Roman Condensed Bold"/>
                <a:sym typeface="Times New Roman Condensed Bold"/>
              </a:rPr>
              <a:t>Jak możemy to poprawić następnym razem?”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12317655" y="2997134"/>
            <a:ext cx="5970345" cy="5861793"/>
          </a:xfrm>
          <a:custGeom>
            <a:avLst/>
            <a:gdLst/>
            <a:ahLst/>
            <a:cxnLst/>
            <a:rect r="r" b="b" t="t" l="l"/>
            <a:pathLst>
              <a:path h="5861793" w="5970345">
                <a:moveTo>
                  <a:pt x="0" y="0"/>
                </a:moveTo>
                <a:lnTo>
                  <a:pt x="5970345" y="0"/>
                </a:lnTo>
                <a:lnTo>
                  <a:pt x="5970345" y="5861794"/>
                </a:lnTo>
                <a:lnTo>
                  <a:pt x="0" y="58617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3248825" y="4046126"/>
            <a:ext cx="4574582" cy="36474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60"/>
              </a:lnSpc>
            </a:pPr>
            <a:r>
              <a:rPr lang="en-US" sz="3400" b="true">
                <a:solidFill>
                  <a:srgbClr val="000000"/>
                </a:solidFill>
                <a:latin typeface="Times New Roman Condensed Bold"/>
                <a:ea typeface="Times New Roman Condensed Bold"/>
                <a:cs typeface="Times New Roman Condensed Bold"/>
                <a:sym typeface="Times New Roman Condensed Bold"/>
              </a:rPr>
              <a:t>Doceniaj wysiłek, nie tylko wynik: Zamiast skupiać się tylko na „dobrych ocenach”, warto docenić, że dziecko próbowało i starało się.</a:t>
            </a:r>
          </a:p>
          <a:p>
            <a:pPr algn="ctr">
              <a:lnSpc>
                <a:spcPts val="4760"/>
              </a:lnSpc>
            </a:pP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6373239" y="2614741"/>
            <a:ext cx="6766588" cy="6643559"/>
          </a:xfrm>
          <a:custGeom>
            <a:avLst/>
            <a:gdLst/>
            <a:ahLst/>
            <a:cxnLst/>
            <a:rect r="r" b="b" t="t" l="l"/>
            <a:pathLst>
              <a:path h="6643559" w="6766588">
                <a:moveTo>
                  <a:pt x="0" y="0"/>
                </a:moveTo>
                <a:lnTo>
                  <a:pt x="6766588" y="0"/>
                </a:lnTo>
                <a:lnTo>
                  <a:pt x="6766588" y="6643559"/>
                </a:lnTo>
                <a:lnTo>
                  <a:pt x="0" y="664355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6449166" y="3853049"/>
            <a:ext cx="6294020" cy="2879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 b="true">
                <a:solidFill>
                  <a:srgbClr val="000000"/>
                </a:solidFill>
                <a:latin typeface="Times New Roman Condensed Bold"/>
                <a:ea typeface="Times New Roman Condensed Bold"/>
                <a:cs typeface="Times New Roman Condensed Bold"/>
                <a:sym typeface="Times New Roman Condensed Bold"/>
              </a:rPr>
              <a:t>Modeluj pozytywne podejście do błędów: Dzieci uczą się, patrząc na swoich rodziców. Pokazuj, że błędy są normalną częścią życia.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1085182">
            <a:off x="11999541" y="1090355"/>
            <a:ext cx="5118959" cy="4523299"/>
          </a:xfrm>
          <a:custGeom>
            <a:avLst/>
            <a:gdLst/>
            <a:ahLst/>
            <a:cxnLst/>
            <a:rect r="r" b="b" t="t" l="l"/>
            <a:pathLst>
              <a:path h="4523299" w="5118959">
                <a:moveTo>
                  <a:pt x="5118959" y="0"/>
                </a:moveTo>
                <a:lnTo>
                  <a:pt x="0" y="0"/>
                </a:lnTo>
                <a:lnTo>
                  <a:pt x="0" y="4523299"/>
                </a:lnTo>
                <a:lnTo>
                  <a:pt x="5118959" y="4523299"/>
                </a:lnTo>
                <a:lnTo>
                  <a:pt x="5118959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2373749" y="1278176"/>
            <a:ext cx="13540501" cy="7730649"/>
            <a:chOff x="0" y="0"/>
            <a:chExt cx="18054002" cy="10307532"/>
          </a:xfrm>
        </p:grpSpPr>
        <p:grpSp>
          <p:nvGrpSpPr>
            <p:cNvPr name="Group 5" id="5"/>
            <p:cNvGrpSpPr/>
            <p:nvPr/>
          </p:nvGrpSpPr>
          <p:grpSpPr>
            <a:xfrm rot="-208414">
              <a:off x="259418" y="516605"/>
              <a:ext cx="17328616" cy="9088764"/>
              <a:chOff x="0" y="0"/>
              <a:chExt cx="3077638" cy="1614204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0" y="0"/>
                <a:ext cx="3077638" cy="1614204"/>
              </a:xfrm>
              <a:custGeom>
                <a:avLst/>
                <a:gdLst/>
                <a:ahLst/>
                <a:cxnLst/>
                <a:rect r="r" b="b" t="t" l="l"/>
                <a:pathLst>
                  <a:path h="1614204" w="3077638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name="TextBox 7" id="7"/>
              <p:cNvSpPr txBox="true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8" id="8"/>
            <p:cNvGrpSpPr/>
            <p:nvPr/>
          </p:nvGrpSpPr>
          <p:grpSpPr>
            <a:xfrm rot="191834">
              <a:off x="485416" y="742603"/>
              <a:ext cx="17328616" cy="9088764"/>
              <a:chOff x="0" y="0"/>
              <a:chExt cx="3077638" cy="1614204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3077638" cy="1614204"/>
              </a:xfrm>
              <a:custGeom>
                <a:avLst/>
                <a:gdLst/>
                <a:ahLst/>
                <a:cxnLst/>
                <a:rect r="r" b="b" t="t" l="l"/>
                <a:pathLst>
                  <a:path h="1614204" w="3077638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name="TextBox 10" id="10"/>
              <p:cNvSpPr txBox="true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11" id="11"/>
            <p:cNvGrpSpPr/>
            <p:nvPr/>
          </p:nvGrpSpPr>
          <p:grpSpPr>
            <a:xfrm rot="-66823">
              <a:off x="485416" y="742603"/>
              <a:ext cx="17328616" cy="9088764"/>
              <a:chOff x="0" y="0"/>
              <a:chExt cx="3077638" cy="1614204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3077638" cy="1614204"/>
              </a:xfrm>
              <a:custGeom>
                <a:avLst/>
                <a:gdLst/>
                <a:ahLst/>
                <a:cxnLst/>
                <a:rect r="r" b="b" t="t" l="l"/>
                <a:pathLst>
                  <a:path h="1614204" w="3077638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name="TextBox 13" id="13"/>
              <p:cNvSpPr txBox="true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14" id="14"/>
            <p:cNvGrpSpPr/>
            <p:nvPr/>
          </p:nvGrpSpPr>
          <p:grpSpPr>
            <a:xfrm rot="0">
              <a:off x="485416" y="742603"/>
              <a:ext cx="17328616" cy="9088764"/>
              <a:chOff x="0" y="0"/>
              <a:chExt cx="3077638" cy="1614204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3077638" cy="1614204"/>
              </a:xfrm>
              <a:custGeom>
                <a:avLst/>
                <a:gdLst/>
                <a:ahLst/>
                <a:cxnLst/>
                <a:rect r="r" b="b" t="t" l="l"/>
                <a:pathLst>
                  <a:path h="1614204" w="3077638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name="TextBox 16" id="16"/>
              <p:cNvSpPr txBox="true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</p:grpSp>
      <p:sp>
        <p:nvSpPr>
          <p:cNvPr name="TextBox 17" id="17"/>
          <p:cNvSpPr txBox="true"/>
          <p:nvPr/>
        </p:nvSpPr>
        <p:spPr>
          <a:xfrm rot="0">
            <a:off x="2651045" y="1913892"/>
            <a:ext cx="12985910" cy="10509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700"/>
              </a:lnSpc>
            </a:pPr>
            <a:r>
              <a:rPr lang="en-US" sz="5500">
                <a:solidFill>
                  <a:srgbClr val="110E18"/>
                </a:solidFill>
                <a:latin typeface="Times New Roman Condensed"/>
                <a:ea typeface="Times New Roman Condensed"/>
                <a:cs typeface="Times New Roman Condensed"/>
                <a:sym typeface="Times New Roman Condensed"/>
              </a:rPr>
              <a:t> Przykłady, jak błędy mogą kształcić dzieci w szkole</a:t>
            </a:r>
          </a:p>
        </p:txBody>
      </p:sp>
      <p:sp>
        <p:nvSpPr>
          <p:cNvPr name="Freeform 18" id="18"/>
          <p:cNvSpPr/>
          <p:nvPr/>
        </p:nvSpPr>
        <p:spPr>
          <a:xfrm flipH="true" flipV="false" rot="0">
            <a:off x="356814" y="5537097"/>
            <a:ext cx="4658070" cy="4741038"/>
          </a:xfrm>
          <a:custGeom>
            <a:avLst/>
            <a:gdLst/>
            <a:ahLst/>
            <a:cxnLst/>
            <a:rect r="r" b="b" t="t" l="l"/>
            <a:pathLst>
              <a:path h="4741038" w="4658070">
                <a:moveTo>
                  <a:pt x="4658069" y="0"/>
                </a:moveTo>
                <a:lnTo>
                  <a:pt x="0" y="0"/>
                </a:lnTo>
                <a:lnTo>
                  <a:pt x="0" y="4741038"/>
                </a:lnTo>
                <a:lnTo>
                  <a:pt x="4658069" y="4741038"/>
                </a:lnTo>
                <a:lnTo>
                  <a:pt x="4658069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2799460" y="3069376"/>
            <a:ext cx="12837495" cy="17104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82248" indent="-341124" lvl="1">
              <a:lnSpc>
                <a:spcPts val="4424"/>
              </a:lnSpc>
              <a:buFont typeface="Arial"/>
              <a:buChar char="•"/>
            </a:pPr>
            <a:r>
              <a:rPr lang="en-US" sz="3160">
                <a:solidFill>
                  <a:srgbClr val="110E1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Błędy w matematyce i zadaniach logicznych – dzieci często źle rozumieją zadanie lub popełniają błędy rachunkowe. Ważne, aby na ich podstawie znaleźć poprawne rozwiązanie i wyciągnąć wnioski.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3142360" y="4673690"/>
            <a:ext cx="12079188" cy="18223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13628" indent="-356814" lvl="1">
              <a:lnSpc>
                <a:spcPts val="4627"/>
              </a:lnSpc>
              <a:buFont typeface="Arial"/>
              <a:buChar char="•"/>
            </a:pPr>
            <a:r>
              <a:rPr lang="en-US" sz="3305">
                <a:solidFill>
                  <a:srgbClr val="110E1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Język polski: Dziecko popełnia błąd ortograficzny, ale po analizie uczy się, jak poprawnie pisać trudne wyrazy.</a:t>
            </a:r>
          </a:p>
          <a:p>
            <a:pPr algn="l">
              <a:lnSpc>
                <a:spcPts val="2387"/>
              </a:lnSpc>
            </a:pPr>
          </a:p>
          <a:p>
            <a:pPr algn="l">
              <a:lnSpc>
                <a:spcPts val="2387"/>
              </a:lnSpc>
            </a:pPr>
          </a:p>
        </p:txBody>
      </p:sp>
      <p:sp>
        <p:nvSpPr>
          <p:cNvPr name="TextBox 21" id="21"/>
          <p:cNvSpPr txBox="true"/>
          <p:nvPr/>
        </p:nvSpPr>
        <p:spPr>
          <a:xfrm rot="0">
            <a:off x="3142360" y="6172671"/>
            <a:ext cx="12079188" cy="2023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78335" indent="-339167" lvl="1">
              <a:lnSpc>
                <a:spcPts val="4398"/>
              </a:lnSpc>
              <a:buFont typeface="Arial"/>
              <a:buChar char="•"/>
            </a:pPr>
            <a:r>
              <a:rPr lang="en-US" sz="3141">
                <a:solidFill>
                  <a:srgbClr val="110E1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Zajęcia artystyczne: Dziecko tworzy coś, co nie wygląda tak,              jak miało wyglądać. Dzięki temu rozwija swoją wyobraźnię                       i umiejętności manualne.</a:t>
            </a:r>
          </a:p>
          <a:p>
            <a:pPr algn="l">
              <a:lnSpc>
                <a:spcPts val="2438"/>
              </a:lnSpc>
            </a:pPr>
          </a:p>
        </p:txBody>
      </p:sp>
      <p:grpSp>
        <p:nvGrpSpPr>
          <p:cNvPr name="Group 22" id="22"/>
          <p:cNvGrpSpPr/>
          <p:nvPr/>
        </p:nvGrpSpPr>
        <p:grpSpPr>
          <a:xfrm rot="3146640">
            <a:off x="15750824" y="7754465"/>
            <a:ext cx="2382434" cy="2508718"/>
            <a:chOff x="0" y="0"/>
            <a:chExt cx="3176579" cy="3344957"/>
          </a:xfrm>
        </p:grpSpPr>
        <p:sp>
          <p:nvSpPr>
            <p:cNvPr name="Freeform 23" id="23"/>
            <p:cNvSpPr/>
            <p:nvPr/>
          </p:nvSpPr>
          <p:spPr>
            <a:xfrm flipH="false" flipV="false" rot="5871076">
              <a:off x="115178" y="56095"/>
              <a:ext cx="1314322" cy="1378057"/>
            </a:xfrm>
            <a:custGeom>
              <a:avLst/>
              <a:gdLst/>
              <a:ahLst/>
              <a:cxnLst/>
              <a:rect r="r" b="b" t="t" l="l"/>
              <a:pathLst>
                <a:path h="1378057" w="1314322">
                  <a:moveTo>
                    <a:pt x="0" y="0"/>
                  </a:moveTo>
                  <a:lnTo>
                    <a:pt x="1314322" y="0"/>
                  </a:lnTo>
                  <a:lnTo>
                    <a:pt x="1314322" y="1378057"/>
                  </a:lnTo>
                  <a:lnTo>
                    <a:pt x="0" y="1378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4" id="24"/>
            <p:cNvSpPr/>
            <p:nvPr/>
          </p:nvSpPr>
          <p:spPr>
            <a:xfrm flipH="false" flipV="false" rot="-9991959">
              <a:off x="1719858" y="1226379"/>
              <a:ext cx="1314322" cy="1378057"/>
            </a:xfrm>
            <a:custGeom>
              <a:avLst/>
              <a:gdLst/>
              <a:ahLst/>
              <a:cxnLst/>
              <a:rect r="r" b="b" t="t" l="l"/>
              <a:pathLst>
                <a:path h="1378057" w="1314322">
                  <a:moveTo>
                    <a:pt x="0" y="0"/>
                  </a:moveTo>
                  <a:lnTo>
                    <a:pt x="1314322" y="0"/>
                  </a:lnTo>
                  <a:lnTo>
                    <a:pt x="1314322" y="1378057"/>
                  </a:lnTo>
                  <a:lnTo>
                    <a:pt x="0" y="1378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5" id="25"/>
            <p:cNvSpPr/>
            <p:nvPr/>
          </p:nvSpPr>
          <p:spPr>
            <a:xfrm flipH="false" flipV="false" rot="2245436">
              <a:off x="473625" y="1709367"/>
              <a:ext cx="1314322" cy="1378057"/>
            </a:xfrm>
            <a:custGeom>
              <a:avLst/>
              <a:gdLst/>
              <a:ahLst/>
              <a:cxnLst/>
              <a:rect r="r" b="b" t="t" l="l"/>
              <a:pathLst>
                <a:path h="1378057" w="1314322">
                  <a:moveTo>
                    <a:pt x="0" y="0"/>
                  </a:moveTo>
                  <a:lnTo>
                    <a:pt x="1314322" y="0"/>
                  </a:lnTo>
                  <a:lnTo>
                    <a:pt x="1314322" y="1378058"/>
                  </a:lnTo>
                  <a:lnTo>
                    <a:pt x="0" y="13780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642546" y="682061"/>
            <a:ext cx="17002907" cy="1800486"/>
            <a:chOff x="0" y="0"/>
            <a:chExt cx="4478132" cy="47420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478132" cy="474202"/>
            </a:xfrm>
            <a:custGeom>
              <a:avLst/>
              <a:gdLst/>
              <a:ahLst/>
              <a:cxnLst/>
              <a:rect r="r" b="b" t="t" l="l"/>
              <a:pathLst>
                <a:path h="474202" w="4478132">
                  <a:moveTo>
                    <a:pt x="4478132" y="0"/>
                  </a:moveTo>
                  <a:lnTo>
                    <a:pt x="0" y="0"/>
                  </a:lnTo>
                  <a:lnTo>
                    <a:pt x="101600" y="237101"/>
                  </a:lnTo>
                  <a:lnTo>
                    <a:pt x="0" y="474202"/>
                  </a:lnTo>
                  <a:lnTo>
                    <a:pt x="4478132" y="474202"/>
                  </a:lnTo>
                  <a:lnTo>
                    <a:pt x="4376532" y="237101"/>
                  </a:lnTo>
                  <a:lnTo>
                    <a:pt x="4478132" y="0"/>
                  </a:lnTo>
                  <a:close/>
                </a:path>
              </a:pathLst>
            </a:custGeom>
            <a:solidFill>
              <a:srgbClr val="3D4984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88900" y="-76200"/>
              <a:ext cx="4300332" cy="55040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48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1028700" y="762000"/>
            <a:ext cx="16230600" cy="13106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60"/>
              </a:lnSpc>
            </a:pPr>
            <a:r>
              <a:rPr lang="en-US" sz="6900">
                <a:solidFill>
                  <a:srgbClr val="FFFFFF"/>
                </a:solidFill>
                <a:latin typeface="Times New Roman Condensed"/>
                <a:ea typeface="Times New Roman Condensed"/>
                <a:cs typeface="Times New Roman Condensed"/>
                <a:sym typeface="Times New Roman Condensed"/>
              </a:rPr>
              <a:t>Korzyści z popełniania błędów w życiu codziennym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-5400000">
            <a:off x="4250559" y="842251"/>
            <a:ext cx="7764709" cy="11124789"/>
          </a:xfrm>
          <a:custGeom>
            <a:avLst/>
            <a:gdLst/>
            <a:ahLst/>
            <a:cxnLst/>
            <a:rect r="r" b="b" t="t" l="l"/>
            <a:pathLst>
              <a:path h="11124789" w="7764709">
                <a:moveTo>
                  <a:pt x="0" y="0"/>
                </a:moveTo>
                <a:lnTo>
                  <a:pt x="7764709" y="0"/>
                </a:lnTo>
                <a:lnTo>
                  <a:pt x="7764709" y="11124789"/>
                </a:lnTo>
                <a:lnTo>
                  <a:pt x="0" y="1112478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519" t="0" r="-519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-548671" y="8549709"/>
            <a:ext cx="2382434" cy="2508718"/>
            <a:chOff x="0" y="0"/>
            <a:chExt cx="3176579" cy="3344957"/>
          </a:xfrm>
        </p:grpSpPr>
        <p:sp>
          <p:nvSpPr>
            <p:cNvPr name="Freeform 9" id="9"/>
            <p:cNvSpPr/>
            <p:nvPr/>
          </p:nvSpPr>
          <p:spPr>
            <a:xfrm flipH="false" flipV="false" rot="5871076">
              <a:off x="115178" y="56095"/>
              <a:ext cx="1314322" cy="1378057"/>
            </a:xfrm>
            <a:custGeom>
              <a:avLst/>
              <a:gdLst/>
              <a:ahLst/>
              <a:cxnLst/>
              <a:rect r="r" b="b" t="t" l="l"/>
              <a:pathLst>
                <a:path h="1378057" w="1314322">
                  <a:moveTo>
                    <a:pt x="0" y="0"/>
                  </a:moveTo>
                  <a:lnTo>
                    <a:pt x="1314322" y="0"/>
                  </a:lnTo>
                  <a:lnTo>
                    <a:pt x="1314322" y="1378057"/>
                  </a:lnTo>
                  <a:lnTo>
                    <a:pt x="0" y="1378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-9991959">
              <a:off x="1719858" y="1226379"/>
              <a:ext cx="1314322" cy="1378057"/>
            </a:xfrm>
            <a:custGeom>
              <a:avLst/>
              <a:gdLst/>
              <a:ahLst/>
              <a:cxnLst/>
              <a:rect r="r" b="b" t="t" l="l"/>
              <a:pathLst>
                <a:path h="1378057" w="1314322">
                  <a:moveTo>
                    <a:pt x="0" y="0"/>
                  </a:moveTo>
                  <a:lnTo>
                    <a:pt x="1314322" y="0"/>
                  </a:lnTo>
                  <a:lnTo>
                    <a:pt x="1314322" y="1378057"/>
                  </a:lnTo>
                  <a:lnTo>
                    <a:pt x="0" y="1378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2245436">
              <a:off x="473625" y="1709367"/>
              <a:ext cx="1314322" cy="1378057"/>
            </a:xfrm>
            <a:custGeom>
              <a:avLst/>
              <a:gdLst/>
              <a:ahLst/>
              <a:cxnLst/>
              <a:rect r="r" b="b" t="t" l="l"/>
              <a:pathLst>
                <a:path h="1378057" w="1314322">
                  <a:moveTo>
                    <a:pt x="0" y="0"/>
                  </a:moveTo>
                  <a:lnTo>
                    <a:pt x="1314322" y="0"/>
                  </a:lnTo>
                  <a:lnTo>
                    <a:pt x="1314322" y="1378058"/>
                  </a:lnTo>
                  <a:lnTo>
                    <a:pt x="0" y="13780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12" id="12"/>
          <p:cNvSpPr txBox="true"/>
          <p:nvPr/>
        </p:nvSpPr>
        <p:spPr>
          <a:xfrm rot="0">
            <a:off x="3261791" y="3838850"/>
            <a:ext cx="9928429" cy="57595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21999" indent="-361000" lvl="1">
              <a:lnSpc>
                <a:spcPts val="4681"/>
              </a:lnSpc>
              <a:buFont typeface="Arial"/>
              <a:buChar char="•"/>
            </a:pPr>
            <a:r>
              <a:rPr lang="en-US" b="true" sz="3344">
                <a:solidFill>
                  <a:srgbClr val="000000"/>
                </a:solidFill>
                <a:latin typeface="Times New Roman Condensed Bold"/>
                <a:ea typeface="Times New Roman Condensed Bold"/>
                <a:cs typeface="Times New Roman Condensed Bold"/>
                <a:sym typeface="Times New Roman Condensed Bold"/>
              </a:rPr>
              <a:t>Lepsza adaptacja: Dzieci, które potrafią przyznać się do błędu, są bardziej elastyczne i lepiej radzą sobie z trudnymi sytuacjami.</a:t>
            </a:r>
          </a:p>
          <a:p>
            <a:pPr algn="l">
              <a:lnSpc>
                <a:spcPts val="4681"/>
              </a:lnSpc>
            </a:pPr>
          </a:p>
          <a:p>
            <a:pPr algn="l" marL="721999" indent="-361000" lvl="1">
              <a:lnSpc>
                <a:spcPts val="4681"/>
              </a:lnSpc>
              <a:buFont typeface="Arial"/>
              <a:buChar char="•"/>
            </a:pPr>
            <a:r>
              <a:rPr lang="en-US" b="true" sz="3344">
                <a:solidFill>
                  <a:srgbClr val="000000"/>
                </a:solidFill>
                <a:latin typeface="Times New Roman Condensed Bold"/>
                <a:ea typeface="Times New Roman Condensed Bold"/>
                <a:cs typeface="Times New Roman Condensed Bold"/>
                <a:sym typeface="Times New Roman Condensed Bold"/>
              </a:rPr>
              <a:t>Odporność emocjonalna: Kiedy dzieci uczą się radzić sobie                  z błędami, stają się bardziej odporne na stres i krytykę.</a:t>
            </a:r>
          </a:p>
          <a:p>
            <a:pPr algn="l">
              <a:lnSpc>
                <a:spcPts val="4681"/>
              </a:lnSpc>
            </a:pPr>
          </a:p>
          <a:p>
            <a:pPr algn="l" marL="721999" indent="-361000" lvl="1">
              <a:lnSpc>
                <a:spcPts val="4681"/>
              </a:lnSpc>
              <a:buFont typeface="Arial"/>
              <a:buChar char="•"/>
            </a:pPr>
            <a:r>
              <a:rPr lang="en-US" b="true" sz="3344">
                <a:solidFill>
                  <a:srgbClr val="000000"/>
                </a:solidFill>
                <a:latin typeface="Times New Roman Condensed Bold"/>
                <a:ea typeface="Times New Roman Condensed Bold"/>
                <a:cs typeface="Times New Roman Condensed Bold"/>
                <a:sym typeface="Times New Roman Condensed Bold"/>
              </a:rPr>
              <a:t>Motywacja do nauki: Błędy mogą pobudzać ciekawość dziecka  i motywować je do szukania lepszych rozwiązań.</a:t>
            </a:r>
          </a:p>
          <a:p>
            <a:pPr algn="l">
              <a:lnSpc>
                <a:spcPts val="3001"/>
              </a:lnSpc>
            </a:pPr>
          </a:p>
        </p:txBody>
      </p:sp>
      <p:sp>
        <p:nvSpPr>
          <p:cNvPr name="Freeform 13" id="13"/>
          <p:cNvSpPr/>
          <p:nvPr/>
        </p:nvSpPr>
        <p:spPr>
          <a:xfrm flipH="true" flipV="false" rot="5790298">
            <a:off x="15316419" y="6887781"/>
            <a:ext cx="4658070" cy="4741038"/>
          </a:xfrm>
          <a:custGeom>
            <a:avLst/>
            <a:gdLst/>
            <a:ahLst/>
            <a:cxnLst/>
            <a:rect r="r" b="b" t="t" l="l"/>
            <a:pathLst>
              <a:path h="4741038" w="4658070">
                <a:moveTo>
                  <a:pt x="4658070" y="0"/>
                </a:moveTo>
                <a:lnTo>
                  <a:pt x="0" y="0"/>
                </a:lnTo>
                <a:lnTo>
                  <a:pt x="0" y="4741038"/>
                </a:lnTo>
                <a:lnTo>
                  <a:pt x="4658070" y="4741038"/>
                </a:lnTo>
                <a:lnTo>
                  <a:pt x="465807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642546" y="682061"/>
            <a:ext cx="17002907" cy="1800486"/>
            <a:chOff x="0" y="0"/>
            <a:chExt cx="4478132" cy="47420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478132" cy="474202"/>
            </a:xfrm>
            <a:custGeom>
              <a:avLst/>
              <a:gdLst/>
              <a:ahLst/>
              <a:cxnLst/>
              <a:rect r="r" b="b" t="t" l="l"/>
              <a:pathLst>
                <a:path h="474202" w="4478132">
                  <a:moveTo>
                    <a:pt x="4478132" y="0"/>
                  </a:moveTo>
                  <a:lnTo>
                    <a:pt x="0" y="0"/>
                  </a:lnTo>
                  <a:lnTo>
                    <a:pt x="101600" y="237101"/>
                  </a:lnTo>
                  <a:lnTo>
                    <a:pt x="0" y="474202"/>
                  </a:lnTo>
                  <a:lnTo>
                    <a:pt x="4478132" y="474202"/>
                  </a:lnTo>
                  <a:lnTo>
                    <a:pt x="4376532" y="237101"/>
                  </a:lnTo>
                  <a:lnTo>
                    <a:pt x="4478132" y="0"/>
                  </a:lnTo>
                  <a:close/>
                </a:path>
              </a:pathLst>
            </a:custGeom>
            <a:solidFill>
              <a:srgbClr val="3D4984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88900" y="-76200"/>
              <a:ext cx="4300332" cy="55040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48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1028700" y="781050"/>
            <a:ext cx="16230600" cy="12020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820"/>
              </a:lnSpc>
            </a:pPr>
            <a:r>
              <a:rPr lang="en-US" sz="6300">
                <a:solidFill>
                  <a:srgbClr val="FFFFFF"/>
                </a:solidFill>
                <a:latin typeface="Times New Roman Condensed"/>
                <a:ea typeface="Times New Roman Condensed"/>
                <a:cs typeface="Times New Roman Condensed"/>
                <a:sym typeface="Times New Roman Condensed"/>
              </a:rPr>
              <a:t> Jak budować pozytywne podejście do błędów u dziecka?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-5400000">
            <a:off x="3559102" y="913142"/>
            <a:ext cx="7550577" cy="10817994"/>
          </a:xfrm>
          <a:custGeom>
            <a:avLst/>
            <a:gdLst/>
            <a:ahLst/>
            <a:cxnLst/>
            <a:rect r="r" b="b" t="t" l="l"/>
            <a:pathLst>
              <a:path h="10817994" w="7550577">
                <a:moveTo>
                  <a:pt x="0" y="0"/>
                </a:moveTo>
                <a:lnTo>
                  <a:pt x="7550577" y="0"/>
                </a:lnTo>
                <a:lnTo>
                  <a:pt x="7550577" y="10817994"/>
                </a:lnTo>
                <a:lnTo>
                  <a:pt x="0" y="108179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519" t="0" r="-519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3000709" y="3284859"/>
            <a:ext cx="9135758" cy="66483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729590" indent="-364795" lvl="1">
              <a:lnSpc>
                <a:spcPts val="4731"/>
              </a:lnSpc>
              <a:buFont typeface="Arial"/>
              <a:buChar char="•"/>
            </a:pPr>
            <a:r>
              <a:rPr lang="en-US" b="true" sz="3379">
                <a:solidFill>
                  <a:srgbClr val="000000"/>
                </a:solidFill>
                <a:latin typeface="Times New Roman Condensed Bold"/>
                <a:ea typeface="Times New Roman Condensed Bold"/>
                <a:cs typeface="Times New Roman Condensed Bold"/>
                <a:sym typeface="Times New Roman Condensed Bold"/>
              </a:rPr>
              <a:t>Twórz środowisko wsparcia: Dzieci muszą czuć się bezpiecznie, aby mogły eksperymentować i popełniać błędy.</a:t>
            </a:r>
          </a:p>
          <a:p>
            <a:pPr algn="ctr">
              <a:lnSpc>
                <a:spcPts val="4731"/>
              </a:lnSpc>
            </a:pPr>
          </a:p>
          <a:p>
            <a:pPr algn="ctr" marL="729590" indent="-364795" lvl="1">
              <a:lnSpc>
                <a:spcPts val="4731"/>
              </a:lnSpc>
              <a:buFont typeface="Arial"/>
              <a:buChar char="•"/>
            </a:pPr>
            <a:r>
              <a:rPr lang="en-US" b="true" sz="3379">
                <a:solidFill>
                  <a:srgbClr val="000000"/>
                </a:solidFill>
                <a:latin typeface="Times New Roman Condensed Bold"/>
                <a:ea typeface="Times New Roman Condensed Bold"/>
                <a:cs typeface="Times New Roman Condensed Bold"/>
                <a:sym typeface="Times New Roman Condensed Bold"/>
              </a:rPr>
              <a:t>Rozmawiaj o błędach: Zamiast udawać, że błędy nie istnieją, otwarcie o nich rozmawiajmy, pokazując,                      jak z nich korzystać.</a:t>
            </a:r>
          </a:p>
          <a:p>
            <a:pPr algn="ctr">
              <a:lnSpc>
                <a:spcPts val="4731"/>
              </a:lnSpc>
            </a:pPr>
          </a:p>
          <a:p>
            <a:pPr algn="ctr" marL="729590" indent="-364795" lvl="1">
              <a:lnSpc>
                <a:spcPts val="4731"/>
              </a:lnSpc>
              <a:buFont typeface="Arial"/>
              <a:buChar char="•"/>
            </a:pPr>
            <a:r>
              <a:rPr lang="en-US" b="true" sz="3379">
                <a:solidFill>
                  <a:srgbClr val="000000"/>
                </a:solidFill>
                <a:latin typeface="Times New Roman Condensed Bold"/>
                <a:ea typeface="Times New Roman Condensed Bold"/>
                <a:cs typeface="Times New Roman Condensed Bold"/>
                <a:sym typeface="Times New Roman Condensed Bold"/>
              </a:rPr>
              <a:t>Bądź cierpliwy: Rozwój dziecka wymaga czasu. </a:t>
            </a:r>
          </a:p>
          <a:p>
            <a:pPr algn="ctr">
              <a:lnSpc>
                <a:spcPts val="4731"/>
              </a:lnSpc>
            </a:pPr>
            <a:r>
              <a:rPr lang="en-US" sz="3379" b="true">
                <a:solidFill>
                  <a:srgbClr val="000000"/>
                </a:solidFill>
                <a:latin typeface="Times New Roman Condensed Bold"/>
                <a:ea typeface="Times New Roman Condensed Bold"/>
                <a:cs typeface="Times New Roman Condensed Bold"/>
                <a:sym typeface="Times New Roman Condensed Bold"/>
              </a:rPr>
              <a:t>Każdy błąd to krok do przodu!</a:t>
            </a:r>
          </a:p>
          <a:p>
            <a:pPr algn="ctr">
              <a:lnSpc>
                <a:spcPts val="4731"/>
              </a:lnSpc>
            </a:pPr>
          </a:p>
        </p:txBody>
      </p:sp>
      <p:sp>
        <p:nvSpPr>
          <p:cNvPr name="Freeform 9" id="9"/>
          <p:cNvSpPr/>
          <p:nvPr/>
        </p:nvSpPr>
        <p:spPr>
          <a:xfrm flipH="true" flipV="false" rot="5790298">
            <a:off x="15316419" y="6887781"/>
            <a:ext cx="4658070" cy="4741038"/>
          </a:xfrm>
          <a:custGeom>
            <a:avLst/>
            <a:gdLst/>
            <a:ahLst/>
            <a:cxnLst/>
            <a:rect r="r" b="b" t="t" l="l"/>
            <a:pathLst>
              <a:path h="4741038" w="4658070">
                <a:moveTo>
                  <a:pt x="4658070" y="0"/>
                </a:moveTo>
                <a:lnTo>
                  <a:pt x="0" y="0"/>
                </a:lnTo>
                <a:lnTo>
                  <a:pt x="0" y="4741038"/>
                </a:lnTo>
                <a:lnTo>
                  <a:pt x="4658070" y="4741038"/>
                </a:lnTo>
                <a:lnTo>
                  <a:pt x="465807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642546" y="682061"/>
            <a:ext cx="17002907" cy="1800486"/>
            <a:chOff x="0" y="0"/>
            <a:chExt cx="4478132" cy="47420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478132" cy="474202"/>
            </a:xfrm>
            <a:custGeom>
              <a:avLst/>
              <a:gdLst/>
              <a:ahLst/>
              <a:cxnLst/>
              <a:rect r="r" b="b" t="t" l="l"/>
              <a:pathLst>
                <a:path h="474202" w="4478132">
                  <a:moveTo>
                    <a:pt x="4478132" y="0"/>
                  </a:moveTo>
                  <a:lnTo>
                    <a:pt x="0" y="0"/>
                  </a:lnTo>
                  <a:lnTo>
                    <a:pt x="101600" y="237101"/>
                  </a:lnTo>
                  <a:lnTo>
                    <a:pt x="0" y="474202"/>
                  </a:lnTo>
                  <a:lnTo>
                    <a:pt x="4478132" y="474202"/>
                  </a:lnTo>
                  <a:lnTo>
                    <a:pt x="4376532" y="237101"/>
                  </a:lnTo>
                  <a:lnTo>
                    <a:pt x="4478132" y="0"/>
                  </a:lnTo>
                  <a:close/>
                </a:path>
              </a:pathLst>
            </a:custGeom>
            <a:solidFill>
              <a:srgbClr val="3D4984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88900" y="-76200"/>
              <a:ext cx="4300332" cy="55040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48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1028700" y="733425"/>
            <a:ext cx="16230600" cy="18129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999"/>
              </a:lnSpc>
            </a:pPr>
            <a:r>
              <a:rPr lang="en-US" sz="9999">
                <a:solidFill>
                  <a:srgbClr val="FFFFFF"/>
                </a:solidFill>
                <a:latin typeface="Scripter"/>
                <a:ea typeface="Scripter"/>
                <a:cs typeface="Scripter"/>
                <a:sym typeface="Scripter"/>
              </a:rPr>
              <a:t>Podsumowanie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1949347" y="2223662"/>
            <a:ext cx="14389306" cy="8470380"/>
            <a:chOff x="0" y="0"/>
            <a:chExt cx="19185742" cy="11293841"/>
          </a:xfrm>
        </p:grpSpPr>
        <p:grpSp>
          <p:nvGrpSpPr>
            <p:cNvPr name="Group 8" id="8"/>
            <p:cNvGrpSpPr/>
            <p:nvPr/>
          </p:nvGrpSpPr>
          <p:grpSpPr>
            <a:xfrm rot="-208414">
              <a:off x="275680" y="548989"/>
              <a:ext cx="18414884" cy="9658505"/>
              <a:chOff x="0" y="0"/>
              <a:chExt cx="3077638" cy="1614204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3077638" cy="1614204"/>
              </a:xfrm>
              <a:custGeom>
                <a:avLst/>
                <a:gdLst/>
                <a:ahLst/>
                <a:cxnLst/>
                <a:rect r="r" b="b" t="t" l="l"/>
                <a:pathLst>
                  <a:path h="1614204" w="3077638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name="TextBox 10" id="10"/>
              <p:cNvSpPr txBox="true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60"/>
                  </a:lnSpc>
                </a:pPr>
              </a:p>
            </p:txBody>
          </p:sp>
        </p:grpSp>
        <p:grpSp>
          <p:nvGrpSpPr>
            <p:cNvPr name="Group 11" id="11"/>
            <p:cNvGrpSpPr/>
            <p:nvPr/>
          </p:nvGrpSpPr>
          <p:grpSpPr>
            <a:xfrm rot="191834">
              <a:off x="515845" y="789155"/>
              <a:ext cx="18414884" cy="9658505"/>
              <a:chOff x="0" y="0"/>
              <a:chExt cx="3077638" cy="1614204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3077638" cy="1614204"/>
              </a:xfrm>
              <a:custGeom>
                <a:avLst/>
                <a:gdLst/>
                <a:ahLst/>
                <a:cxnLst/>
                <a:rect r="r" b="b" t="t" l="l"/>
                <a:pathLst>
                  <a:path h="1614204" w="3077638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name="TextBox 13" id="13"/>
              <p:cNvSpPr txBox="true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60"/>
                  </a:lnSpc>
                </a:pPr>
              </a:p>
            </p:txBody>
          </p:sp>
        </p:grpSp>
        <p:grpSp>
          <p:nvGrpSpPr>
            <p:cNvPr name="Group 14" id="14"/>
            <p:cNvGrpSpPr/>
            <p:nvPr/>
          </p:nvGrpSpPr>
          <p:grpSpPr>
            <a:xfrm rot="-66823">
              <a:off x="515845" y="789155"/>
              <a:ext cx="18414884" cy="9658505"/>
              <a:chOff x="0" y="0"/>
              <a:chExt cx="3077638" cy="1614204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3077638" cy="1614204"/>
              </a:xfrm>
              <a:custGeom>
                <a:avLst/>
                <a:gdLst/>
                <a:ahLst/>
                <a:cxnLst/>
                <a:rect r="r" b="b" t="t" l="l"/>
                <a:pathLst>
                  <a:path h="1614204" w="3077638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name="TextBox 16" id="16"/>
              <p:cNvSpPr txBox="true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60"/>
                  </a:lnSpc>
                </a:pPr>
              </a:p>
            </p:txBody>
          </p:sp>
        </p:grpSp>
        <p:grpSp>
          <p:nvGrpSpPr>
            <p:cNvPr name="Group 17" id="17"/>
            <p:cNvGrpSpPr/>
            <p:nvPr/>
          </p:nvGrpSpPr>
          <p:grpSpPr>
            <a:xfrm rot="0">
              <a:off x="515845" y="789155"/>
              <a:ext cx="18414884" cy="9658505"/>
              <a:chOff x="0" y="0"/>
              <a:chExt cx="3077638" cy="1614204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0" y="0"/>
                <a:ext cx="3077638" cy="1614204"/>
              </a:xfrm>
              <a:custGeom>
                <a:avLst/>
                <a:gdLst/>
                <a:ahLst/>
                <a:cxnLst/>
                <a:rect r="r" b="b" t="t" l="l"/>
                <a:pathLst>
                  <a:path h="1614204" w="3077638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name="TextBox 19" id="19"/>
              <p:cNvSpPr txBox="true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60"/>
                  </a:lnSpc>
                </a:pPr>
              </a:p>
            </p:txBody>
          </p:sp>
        </p:grpSp>
        <p:sp>
          <p:nvSpPr>
            <p:cNvPr name="TextBox 20" id="20"/>
            <p:cNvSpPr txBox="true"/>
            <p:nvPr/>
          </p:nvSpPr>
          <p:spPr>
            <a:xfrm rot="0">
              <a:off x="1041002" y="1995531"/>
              <a:ext cx="17103738" cy="929830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1066509" indent="-533254" lvl="1">
                <a:lnSpc>
                  <a:spcPts val="6915"/>
                </a:lnSpc>
                <a:buFont typeface="Arial"/>
                <a:buChar char="•"/>
              </a:pPr>
              <a:r>
                <a:rPr lang="en-US" sz="4939">
                  <a:solidFill>
                    <a:srgbClr val="000000"/>
                  </a:solidFill>
                  <a:latin typeface="Times New Roman Condensed"/>
                  <a:ea typeface="Times New Roman Condensed"/>
                  <a:cs typeface="Times New Roman Condensed"/>
                  <a:sym typeface="Times New Roman Condensed"/>
                </a:rPr>
                <a:t>Błędy są naturalnym elementem procesu uczenia się.</a:t>
              </a:r>
            </a:p>
            <a:p>
              <a:pPr algn="ctr" marL="1066509" indent="-533254" lvl="1">
                <a:lnSpc>
                  <a:spcPts val="6915"/>
                </a:lnSpc>
                <a:buFont typeface="Arial"/>
                <a:buChar char="•"/>
              </a:pPr>
              <a:r>
                <a:rPr lang="en-US" sz="4939">
                  <a:solidFill>
                    <a:srgbClr val="000000"/>
                  </a:solidFill>
                  <a:latin typeface="Times New Roman Condensed"/>
                  <a:ea typeface="Times New Roman Condensed"/>
                  <a:cs typeface="Times New Roman Condensed"/>
                  <a:sym typeface="Times New Roman Condensed"/>
                </a:rPr>
                <a:t>Dzieci potrzebują przestrzeni do popełniania błędów, by mogły rozwijać swoje umiejętności, kreatywność                   i odporność emocjonalną.</a:t>
              </a:r>
            </a:p>
            <a:p>
              <a:pPr algn="ctr" marL="1066509" indent="-533254" lvl="1">
                <a:lnSpc>
                  <a:spcPts val="6915"/>
                </a:lnSpc>
                <a:buFont typeface="Arial"/>
                <a:buChar char="•"/>
              </a:pPr>
              <a:r>
                <a:rPr lang="en-US" sz="4939">
                  <a:solidFill>
                    <a:srgbClr val="000000"/>
                  </a:solidFill>
                  <a:latin typeface="Times New Roman Condensed"/>
                  <a:ea typeface="Times New Roman Condensed"/>
                  <a:cs typeface="Times New Roman Condensed"/>
                  <a:sym typeface="Times New Roman Condensed"/>
                </a:rPr>
                <a:t>Ważne jest, aby wspierać dziecko, pomagając mu wyciągać wnioski z popełnionych błędów,                        zamiast go karać za nie.</a:t>
              </a:r>
            </a:p>
            <a:p>
              <a:pPr algn="ctr">
                <a:lnSpc>
                  <a:spcPts val="6915"/>
                </a:lnSpc>
              </a:p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DAGkBUxgOgw</dc:identifier>
  <dcterms:modified xsi:type="dcterms:W3CDTF">2011-08-01T06:04:30Z</dcterms:modified>
  <cp:revision>1</cp:revision>
  <dc:title>Błędy kształcą – Jak pomagać dzieciom uczyć się na swoich błędach?</dc:title>
</cp:coreProperties>
</file>