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2" r:id="rId7"/>
    <p:sldId id="263" r:id="rId8"/>
    <p:sldId id="261"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60B79F-C092-B000-CA45-385CA10100A2}" v="45" dt="2021-03-24T10:43:50.177"/>
    <p1510:client id="{1B745460-B7BE-7F7D-BBFD-FA8DD7D30071}" v="454" dt="2021-03-19T10:44:52.561"/>
    <p1510:client id="{1BF3FCA1-AEF7-4814-B18F-40608FF75F2A}" v="466" dt="2021-03-19T08:52:07.982"/>
    <p1510:client id="{89C55907-C730-AB3F-0663-E6AC1FA8EEF5}" v="34" dt="2021-03-19T10:53:15.336"/>
    <p1510:client id="{97097643-FA02-8B1B-4D7C-86EE4AF06A20}" v="183" dt="2021-03-19T09:59:09.895"/>
    <p1510:client id="{F31F3841-D396-9EBC-F095-E794DB7AE642}" v="157" dt="2021-03-23T07:06:37.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3/24/2021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151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2369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3/24/2021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982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3/24/2021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869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3/24/2021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03884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7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625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3232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2937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3/24/2021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77680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3/24/2021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069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3/24/2021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512272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l.wikipedia.org/wiki/Maciej_Aleksy_Dawidowski"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Maciej_Aleksy_Dawidowski"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fo.wiara.pl/doc/5205314.Watykan-Powstalo-Obserwatorium-poswiecone-Rodzinie"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Szczep_23_Warszawskich_Dru%C5%BCyn_Harcerskich_i_Zuchowych_%22Pomara%C5%84czarnia%22"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uzhp.pl/pl/e/1911/akcja-pod-arsenalem"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wikipedia.org/wiki/Maciej_Aleksy_Dawidowski"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Polish_Underground_Symbol_on_Pilot_Monument.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List_of_prizes,_medals_and_award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7" name="Rectangle 16">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537736" y="-2214"/>
            <a:ext cx="4974617" cy="5823539"/>
          </a:xfrm>
        </p:spPr>
        <p:txBody>
          <a:bodyPr anchor="ctr">
            <a:normAutofit/>
          </a:bodyPr>
          <a:lstStyle/>
          <a:p>
            <a:r>
              <a:rPr lang="pl-PL" dirty="0">
                <a:solidFill>
                  <a:schemeClr val="tx1"/>
                </a:solidFill>
                <a:cs typeface="Calibri Light"/>
              </a:rPr>
              <a:t>Prezentacja </a:t>
            </a:r>
            <a:br>
              <a:rPr lang="pl-PL" dirty="0">
                <a:cs typeface="Calibri Light"/>
              </a:rPr>
            </a:br>
            <a:r>
              <a:rPr lang="pl-PL" dirty="0">
                <a:solidFill>
                  <a:schemeClr val="tx1"/>
                </a:solidFill>
                <a:cs typeface="Calibri Light"/>
              </a:rPr>
              <a:t>o</a:t>
            </a:r>
            <a:br>
              <a:rPr lang="pl-PL" dirty="0">
                <a:solidFill>
                  <a:schemeClr val="tx1"/>
                </a:solidFill>
                <a:cs typeface="Calibri Light"/>
              </a:rPr>
            </a:br>
            <a:r>
              <a:rPr lang="pl-PL" dirty="0">
                <a:solidFill>
                  <a:schemeClr val="tx1"/>
                </a:solidFill>
              </a:rPr>
              <a:t>Macieju Aleksym</a:t>
            </a:r>
            <a:br>
              <a:rPr lang="pl-PL" dirty="0">
                <a:solidFill>
                  <a:schemeClr val="tx1"/>
                </a:solidFill>
              </a:rPr>
            </a:br>
            <a:r>
              <a:rPr lang="pl-PL" dirty="0">
                <a:solidFill>
                  <a:schemeClr val="tx1"/>
                </a:solidFill>
              </a:rPr>
              <a:t> Dawidowskim</a:t>
            </a:r>
            <a:endParaRPr lang="pl-PL" dirty="0">
              <a:solidFill>
                <a:schemeClr val="tx1"/>
              </a:solidFill>
              <a:cs typeface="Calibri Light" panose="020F0302020204030204"/>
            </a:endParaRPr>
          </a:p>
          <a:p>
            <a:endParaRPr lang="pl-PL">
              <a:solidFill>
                <a:schemeClr val="tx1"/>
              </a:solidFill>
              <a:cs typeface="Calibri Light" panose="020F0302020204030204"/>
            </a:endParaRPr>
          </a:p>
        </p:txBody>
      </p:sp>
      <p:sp>
        <p:nvSpPr>
          <p:cNvPr id="3" name="Podtytuł 2"/>
          <p:cNvSpPr>
            <a:spLocks noGrp="1"/>
          </p:cNvSpPr>
          <p:nvPr>
            <p:ph type="subTitle" idx="1"/>
          </p:nvPr>
        </p:nvSpPr>
        <p:spPr>
          <a:xfrm>
            <a:off x="8109236" y="4739780"/>
            <a:ext cx="3511233" cy="1147054"/>
          </a:xfrm>
        </p:spPr>
        <p:txBody>
          <a:bodyPr vert="horz" lIns="91440" tIns="45720" rIns="91440" bIns="45720" rtlCol="0" anchor="t">
            <a:normAutofit/>
          </a:bodyPr>
          <a:lstStyle/>
          <a:p>
            <a:r>
              <a:rPr lang="pl-PL" sz="2000">
                <a:cs typeface="Calibri"/>
              </a:rPr>
              <a:t>Bohater Lektury "Kamienie na Szaniec"</a:t>
            </a:r>
            <a:endParaRPr lang="pl-PL" sz="2000"/>
          </a:p>
        </p:txBody>
      </p:sp>
      <p:pic>
        <p:nvPicPr>
          <p:cNvPr id="4" name="Obraz 4" descr="Obraz zawierający tekst, osoba, zewnętrzne, pozujący&#10;&#10;Opis wygenerowany automatycznie">
            <a:extLst>
              <a:ext uri="{FF2B5EF4-FFF2-40B4-BE49-F238E27FC236}">
                <a16:creationId xmlns:a16="http://schemas.microsoft.com/office/drawing/2014/main" id="{F3CA2124-24BD-40DE-8D6A-4255339C4B9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340" b="23819"/>
          <a:stretch/>
        </p:blipFill>
        <p:spPr>
          <a:xfrm>
            <a:off x="43315" y="10"/>
            <a:ext cx="7537685" cy="6857990"/>
          </a:xfrm>
          <a:prstGeom prst="rect">
            <a:avLst/>
          </a:prstGeom>
        </p:spPr>
      </p:pic>
      <p:sp>
        <p:nvSpPr>
          <p:cNvPr id="19" name="Rectangle 18">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pole tekstowe 4">
            <a:extLst>
              <a:ext uri="{FF2B5EF4-FFF2-40B4-BE49-F238E27FC236}">
                <a16:creationId xmlns:a16="http://schemas.microsoft.com/office/drawing/2014/main" id="{6DD85F9C-F457-47FB-B178-1F4CAC9B0828}"/>
              </a:ext>
            </a:extLst>
          </p:cNvPr>
          <p:cNvSpPr txBox="1"/>
          <p:nvPr/>
        </p:nvSpPr>
        <p:spPr>
          <a:xfrm>
            <a:off x="4131003" y="6657945"/>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6503171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6FA18E2B-BCFA-4EC2-8302-B9C7CA728AC8}"/>
              </a:ext>
            </a:extLst>
          </p:cNvPr>
          <p:cNvSpPr>
            <a:spLocks noGrp="1"/>
          </p:cNvSpPr>
          <p:nvPr>
            <p:ph type="title"/>
          </p:nvPr>
        </p:nvSpPr>
        <p:spPr>
          <a:xfrm>
            <a:off x="4602822" y="938022"/>
            <a:ext cx="6658013" cy="1188720"/>
          </a:xfrm>
        </p:spPr>
        <p:txBody>
          <a:bodyPr>
            <a:normAutofit fontScale="90000"/>
          </a:bodyPr>
          <a:lstStyle/>
          <a:p>
            <a:r>
              <a:rPr lang="pl-PL" dirty="0">
                <a:solidFill>
                  <a:srgbClr val="FFFFFF"/>
                </a:solidFill>
              </a:rPr>
              <a:t>Data urodzenia i śmierci</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4" descr="Obraz zawierający drzewo, trawa, zewnętrzne, ogród&#10;&#10;Opis wygenerowany automatycznie">
            <a:extLst>
              <a:ext uri="{FF2B5EF4-FFF2-40B4-BE49-F238E27FC236}">
                <a16:creationId xmlns:a16="http://schemas.microsoft.com/office/drawing/2014/main" id="{BD56E260-447B-499A-A884-E4B935F28A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4700" y="1431731"/>
            <a:ext cx="3053422" cy="4288669"/>
          </a:xfrm>
          <a:prstGeom prst="rect">
            <a:avLst/>
          </a:prstGeom>
        </p:spPr>
      </p:pic>
      <p:sp>
        <p:nvSpPr>
          <p:cNvPr id="3" name="Symbol zastępczy zawartości 2">
            <a:extLst>
              <a:ext uri="{FF2B5EF4-FFF2-40B4-BE49-F238E27FC236}">
                <a16:creationId xmlns:a16="http://schemas.microsoft.com/office/drawing/2014/main" id="{581731D6-9917-4787-983B-5140844A8556}"/>
              </a:ext>
            </a:extLst>
          </p:cNvPr>
          <p:cNvSpPr>
            <a:spLocks noGrp="1"/>
          </p:cNvSpPr>
          <p:nvPr>
            <p:ph idx="1"/>
          </p:nvPr>
        </p:nvSpPr>
        <p:spPr>
          <a:xfrm>
            <a:off x="4602822" y="2340864"/>
            <a:ext cx="6658013" cy="3793237"/>
          </a:xfrm>
        </p:spPr>
        <p:txBody>
          <a:bodyPr>
            <a:normAutofit/>
          </a:bodyPr>
          <a:lstStyle/>
          <a:p>
            <a:pPr marL="305435" indent="-305435"/>
            <a:r>
              <a:rPr lang="pl-PL" b="1">
                <a:solidFill>
                  <a:srgbClr val="FFFFFF"/>
                </a:solidFill>
                <a:ea typeface="+mn-lt"/>
                <a:cs typeface="+mn-lt"/>
              </a:rPr>
              <a:t>Maciej Aleksy Dawidowski</a:t>
            </a:r>
            <a:r>
              <a:rPr lang="pl-PL">
                <a:solidFill>
                  <a:srgbClr val="FFFFFF"/>
                </a:solidFill>
                <a:ea typeface="+mn-lt"/>
                <a:cs typeface="+mn-lt"/>
              </a:rPr>
              <a:t>, (ur. 3 listopada w Drohobyczu, zm. 30 marca 1943 w Warszawie</a:t>
            </a:r>
            <a:endParaRPr lang="pl-PL">
              <a:solidFill>
                <a:srgbClr val="FFFFFF"/>
              </a:solidFill>
            </a:endParaRPr>
          </a:p>
        </p:txBody>
      </p:sp>
      <p:sp>
        <p:nvSpPr>
          <p:cNvPr id="5" name="pole tekstowe 4">
            <a:extLst>
              <a:ext uri="{FF2B5EF4-FFF2-40B4-BE49-F238E27FC236}">
                <a16:creationId xmlns:a16="http://schemas.microsoft.com/office/drawing/2014/main" id="{CE4C699C-E9F5-43E7-ADB4-FB0049F110D9}"/>
              </a:ext>
            </a:extLst>
          </p:cNvPr>
          <p:cNvSpPr txBox="1"/>
          <p:nvPr/>
        </p:nvSpPr>
        <p:spPr>
          <a:xfrm>
            <a:off x="8785298" y="6657945"/>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79378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3">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2583D850-0631-453D-8C15-0D468E471665}"/>
              </a:ext>
            </a:extLst>
          </p:cNvPr>
          <p:cNvSpPr>
            <a:spLocks noGrp="1"/>
          </p:cNvSpPr>
          <p:nvPr>
            <p:ph type="title"/>
          </p:nvPr>
        </p:nvSpPr>
        <p:spPr>
          <a:xfrm>
            <a:off x="672280" y="944752"/>
            <a:ext cx="3259016" cy="1462692"/>
          </a:xfrm>
        </p:spPr>
        <p:txBody>
          <a:bodyPr>
            <a:normAutofit/>
          </a:bodyPr>
          <a:lstStyle/>
          <a:p>
            <a:r>
              <a:rPr lang="pl-PL">
                <a:solidFill>
                  <a:srgbClr val="FFFFFF"/>
                </a:solidFill>
              </a:rPr>
              <a:t>Rodzina</a:t>
            </a:r>
          </a:p>
        </p:txBody>
      </p:sp>
      <p:sp>
        <p:nvSpPr>
          <p:cNvPr id="11" name="Rectangle 15">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7">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9">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id="{34897391-2C39-42F3-AE2B-B41AEC8306EA}"/>
              </a:ext>
            </a:extLst>
          </p:cNvPr>
          <p:cNvSpPr>
            <a:spLocks noGrp="1"/>
          </p:cNvSpPr>
          <p:nvPr>
            <p:ph idx="1"/>
          </p:nvPr>
        </p:nvSpPr>
        <p:spPr>
          <a:xfrm>
            <a:off x="671513" y="2536031"/>
            <a:ext cx="3123783" cy="3671936"/>
          </a:xfrm>
        </p:spPr>
        <p:txBody>
          <a:bodyPr anchor="t">
            <a:normAutofit/>
          </a:bodyPr>
          <a:lstStyle/>
          <a:p>
            <a:pPr marL="305435" indent="-305435">
              <a:buNone/>
            </a:pPr>
            <a:r>
              <a:rPr lang="pl-PL" dirty="0"/>
              <a:t>Alka Ojciec był jego imiennikiem</a:t>
            </a:r>
          </a:p>
          <a:p>
            <a:pPr marL="305435" indent="-305435">
              <a:buNone/>
            </a:pPr>
            <a:r>
              <a:rPr lang="pl-PL" dirty="0"/>
              <a:t>Natomiast matka posiadała imię Janina. Aleks miał też siostrę </a:t>
            </a:r>
            <a:r>
              <a:rPr lang="pl-PL" dirty="0">
                <a:ea typeface="+mn-lt"/>
                <a:cs typeface="+mn-lt"/>
              </a:rPr>
              <a:t>Marię. W przyszłości miał narzeczoną Basię. </a:t>
            </a:r>
          </a:p>
        </p:txBody>
      </p:sp>
      <p:pic>
        <p:nvPicPr>
          <p:cNvPr id="4" name="Obraz 4" descr="Obraz zawierający osoba, zewnętrzne, podłoże&#10;&#10;Opis wygenerowany automatycznie">
            <a:extLst>
              <a:ext uri="{FF2B5EF4-FFF2-40B4-BE49-F238E27FC236}">
                <a16:creationId xmlns:a16="http://schemas.microsoft.com/office/drawing/2014/main" id="{506D6E90-F9CD-49A6-98E6-A3165975C94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217"/>
          <a:stretch/>
        </p:blipFill>
        <p:spPr>
          <a:xfrm>
            <a:off x="4241830" y="601200"/>
            <a:ext cx="7503636" cy="5789365"/>
          </a:xfrm>
          <a:prstGeom prst="rect">
            <a:avLst/>
          </a:prstGeom>
        </p:spPr>
      </p:pic>
      <p:sp>
        <p:nvSpPr>
          <p:cNvPr id="5" name="pole tekstowe 4">
            <a:extLst>
              <a:ext uri="{FF2B5EF4-FFF2-40B4-BE49-F238E27FC236}">
                <a16:creationId xmlns:a16="http://schemas.microsoft.com/office/drawing/2014/main" id="{2BB5D5CD-F4F0-43D3-9C49-186835B13A57}"/>
              </a:ext>
            </a:extLst>
          </p:cNvPr>
          <p:cNvSpPr txBox="1"/>
          <p:nvPr/>
        </p:nvSpPr>
        <p:spPr>
          <a:xfrm>
            <a:off x="8492652" y="6190510"/>
            <a:ext cx="3252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809357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budynek, stare, zewnętrzne, biały&#10;&#10;Opis wygenerowany automatycznie">
            <a:extLst>
              <a:ext uri="{FF2B5EF4-FFF2-40B4-BE49-F238E27FC236}">
                <a16:creationId xmlns:a16="http://schemas.microsoft.com/office/drawing/2014/main" id="{BAFF3B89-904D-4543-88B4-EAC1E1501E32}"/>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l="12976" r="9247" b="1"/>
          <a:stretch/>
        </p:blipFill>
        <p:spPr>
          <a:xfrm>
            <a:off x="20" y="10"/>
            <a:ext cx="12191980" cy="6857990"/>
          </a:xfrm>
          <a:prstGeom prst="rect">
            <a:avLst/>
          </a:prstGeom>
        </p:spPr>
      </p:pic>
      <p:sp>
        <p:nvSpPr>
          <p:cNvPr id="2" name="Tytuł 1">
            <a:extLst>
              <a:ext uri="{FF2B5EF4-FFF2-40B4-BE49-F238E27FC236}">
                <a16:creationId xmlns:a16="http://schemas.microsoft.com/office/drawing/2014/main" id="{9B1E138F-094F-4583-ABAE-A66685C200D0}"/>
              </a:ext>
            </a:extLst>
          </p:cNvPr>
          <p:cNvSpPr>
            <a:spLocks noGrp="1"/>
          </p:cNvSpPr>
          <p:nvPr>
            <p:ph type="title"/>
          </p:nvPr>
        </p:nvSpPr>
        <p:spPr>
          <a:xfrm>
            <a:off x="1023870" y="702156"/>
            <a:ext cx="10144260" cy="1013800"/>
          </a:xfrm>
        </p:spPr>
        <p:txBody>
          <a:bodyPr>
            <a:normAutofit/>
          </a:bodyPr>
          <a:lstStyle/>
          <a:p>
            <a:r>
              <a:rPr lang="pl-PL">
                <a:solidFill>
                  <a:schemeClr val="tx1"/>
                </a:solidFill>
              </a:rPr>
              <a:t>Szkoła</a:t>
            </a:r>
          </a:p>
        </p:txBody>
      </p:sp>
      <p:sp>
        <p:nvSpPr>
          <p:cNvPr id="3" name="Symbol zastępczy zawartości 2">
            <a:extLst>
              <a:ext uri="{FF2B5EF4-FFF2-40B4-BE49-F238E27FC236}">
                <a16:creationId xmlns:a16="http://schemas.microsoft.com/office/drawing/2014/main" id="{46DAE0F2-BB73-4AFD-BB0D-05F4DE54CB8A}"/>
              </a:ext>
            </a:extLst>
          </p:cNvPr>
          <p:cNvSpPr>
            <a:spLocks noGrp="1"/>
          </p:cNvSpPr>
          <p:nvPr>
            <p:ph idx="1"/>
          </p:nvPr>
        </p:nvSpPr>
        <p:spPr>
          <a:xfrm>
            <a:off x="965199" y="2180496"/>
            <a:ext cx="10261602" cy="3678303"/>
          </a:xfrm>
        </p:spPr>
        <p:txBody>
          <a:bodyPr>
            <a:normAutofit/>
          </a:bodyPr>
          <a:lstStyle/>
          <a:p>
            <a:pPr marL="305435" indent="-305435"/>
            <a:r>
              <a:rPr lang="pl-PL" dirty="0">
                <a:ea typeface="+mn-lt"/>
                <a:cs typeface="+mn-lt"/>
              </a:rPr>
              <a:t>Uczęszczał do koedukacyjnej Prywatnej Szkoły Powszechnej Zofii </a:t>
            </a:r>
            <a:r>
              <a:rPr lang="pl-PL" dirty="0" err="1">
                <a:ea typeface="+mn-lt"/>
                <a:cs typeface="+mn-lt"/>
              </a:rPr>
              <a:t>Szadebergowej</a:t>
            </a:r>
            <a:r>
              <a:rPr lang="pl-PL" dirty="0">
                <a:ea typeface="+mn-lt"/>
                <a:cs typeface="+mn-lt"/>
              </a:rPr>
              <a:t> przy ul. Hożej 48. W 1932 rozpoczął naukę w męskim Państwowym Gimnazjum im. Stefana Batorego przy ul. Myśliwieckiej 6. W 1937, po ukończeniu gimnazjum, w tej samej szkole rozpoczął naukę w dwuletnim liceum ogólnokształcącym</a:t>
            </a:r>
            <a:endParaRPr lang="pl-PL" dirty="0"/>
          </a:p>
        </p:txBody>
      </p:sp>
      <p:sp>
        <p:nvSpPr>
          <p:cNvPr id="5" name="pole tekstowe 4">
            <a:extLst>
              <a:ext uri="{FF2B5EF4-FFF2-40B4-BE49-F238E27FC236}">
                <a16:creationId xmlns:a16="http://schemas.microsoft.com/office/drawing/2014/main" id="{7A4E2506-43B5-4CD1-B737-36E7F7DEDF6B}"/>
              </a:ext>
            </a:extLst>
          </p:cNvPr>
          <p:cNvSpPr txBox="1"/>
          <p:nvPr/>
        </p:nvSpPr>
        <p:spPr>
          <a:xfrm>
            <a:off x="8785298" y="6657945"/>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4123383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zewnętrzne, stare, biały, klasyczne&#10;&#10;Opis wygenerowany automatycznie">
            <a:extLst>
              <a:ext uri="{FF2B5EF4-FFF2-40B4-BE49-F238E27FC236}">
                <a16:creationId xmlns:a16="http://schemas.microsoft.com/office/drawing/2014/main" id="{D27AAF83-ECC8-45F7-8E64-B9F884AC0C49}"/>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35892" r="1" b="16155"/>
          <a:stretch/>
        </p:blipFill>
        <p:spPr>
          <a:xfrm>
            <a:off x="20" y="10"/>
            <a:ext cx="12191980" cy="6857990"/>
          </a:xfrm>
          <a:prstGeom prst="rect">
            <a:avLst/>
          </a:prstGeom>
        </p:spPr>
      </p:pic>
      <p:sp>
        <p:nvSpPr>
          <p:cNvPr id="2" name="Tytuł 1">
            <a:extLst>
              <a:ext uri="{FF2B5EF4-FFF2-40B4-BE49-F238E27FC236}">
                <a16:creationId xmlns:a16="http://schemas.microsoft.com/office/drawing/2014/main" id="{259928BD-AE85-48C5-A0E7-EC6E28E144F8}"/>
              </a:ext>
            </a:extLst>
          </p:cNvPr>
          <p:cNvSpPr>
            <a:spLocks noGrp="1"/>
          </p:cNvSpPr>
          <p:nvPr>
            <p:ph type="title"/>
          </p:nvPr>
        </p:nvSpPr>
        <p:spPr>
          <a:xfrm>
            <a:off x="1023870" y="702156"/>
            <a:ext cx="10144260" cy="1013800"/>
          </a:xfrm>
        </p:spPr>
        <p:txBody>
          <a:bodyPr>
            <a:normAutofit/>
          </a:bodyPr>
          <a:lstStyle/>
          <a:p>
            <a:r>
              <a:rPr lang="pl-PL">
                <a:solidFill>
                  <a:schemeClr val="tx1"/>
                </a:solidFill>
              </a:rPr>
              <a:t>Akcja pod arsenałem</a:t>
            </a:r>
          </a:p>
        </p:txBody>
      </p:sp>
      <p:sp>
        <p:nvSpPr>
          <p:cNvPr id="3" name="Symbol zastępczy zawartości 2">
            <a:extLst>
              <a:ext uri="{FF2B5EF4-FFF2-40B4-BE49-F238E27FC236}">
                <a16:creationId xmlns:a16="http://schemas.microsoft.com/office/drawing/2014/main" id="{A8945EF4-3ECB-470E-B395-B3FADC581CA3}"/>
              </a:ext>
            </a:extLst>
          </p:cNvPr>
          <p:cNvSpPr>
            <a:spLocks noGrp="1"/>
          </p:cNvSpPr>
          <p:nvPr>
            <p:ph idx="1"/>
          </p:nvPr>
        </p:nvSpPr>
        <p:spPr>
          <a:xfrm>
            <a:off x="965199" y="2180496"/>
            <a:ext cx="10261602" cy="3678303"/>
          </a:xfrm>
        </p:spPr>
        <p:txBody>
          <a:bodyPr>
            <a:normAutofit/>
          </a:bodyPr>
          <a:lstStyle/>
          <a:p>
            <a:pPr marL="305435" indent="-305435">
              <a:buNone/>
            </a:pPr>
            <a:r>
              <a:rPr lang="pl-PL"/>
              <a:t>                                         </a:t>
            </a:r>
            <a:r>
              <a:rPr lang="pl-PL" dirty="0">
                <a:ea typeface="+mn-lt"/>
                <a:cs typeface="+mn-lt"/>
              </a:rPr>
              <a:t>W czasie akcji pod Arsenałem dowodził sekcją "Granaty" w grupie "Atak". Podczas odwrotu został poważnie ranny w brzuch. Jego stan pogarszał się z dnia na dzień, zmarł w Szpitalu Dzieciątka Jezus przy Nowogrodzkiej. Tego samego dnia w Szpitalu Wolskim przy Płockiej zmarł Jan Bytnar "Rudy".</a:t>
            </a:r>
            <a:br>
              <a:rPr lang="pl-PL" dirty="0">
                <a:ea typeface="+mn-lt"/>
                <a:cs typeface="+mn-lt"/>
              </a:rPr>
            </a:br>
            <a:br>
              <a:rPr lang="pl-PL" dirty="0">
                <a:ea typeface="+mn-lt"/>
                <a:cs typeface="+mn-lt"/>
              </a:rPr>
            </a:br>
            <a:r>
              <a:rPr lang="pl-PL" dirty="0">
                <a:ea typeface="+mn-lt"/>
                <a:cs typeface="+mn-lt"/>
              </a:rPr>
              <a:t>Aleksy Dawidowski został pochowany pod przybranym nazwiskiem na Cmentarzu Powązkowskim. Po wojnie jego ciało ekshumowano i przeniesiono do grobu Jana Bytnara w kwaterze Harcerskiego Batalionu Armii Krajowej "Zośka".</a:t>
            </a:r>
            <a:br>
              <a:rPr lang="pl-PL" dirty="0">
                <a:ea typeface="+mn-lt"/>
                <a:cs typeface="+mn-lt"/>
              </a:rPr>
            </a:br>
            <a:br>
              <a:rPr lang="pl-PL" dirty="0">
                <a:ea typeface="+mn-lt"/>
                <a:cs typeface="+mn-lt"/>
              </a:rPr>
            </a:br>
            <a:r>
              <a:rPr lang="pl-PL" dirty="0">
                <a:ea typeface="+mn-lt"/>
                <a:cs typeface="+mn-lt"/>
              </a:rPr>
              <a:t>Akcja pod Arsenałem stała się dla kilku pokoleń Polaków symbolem harcerskiej solidarności, przyjacielskiej więzi i odwagi. Jej pomysłodawcą był Tadeusz Zawadzki "Zośka", przyjaciel zarówno Jana Bytnara, jak i Aleksego Dawidowskiego. To on przygotował plan i zorganizował uzbrojenie uczestników.</a:t>
            </a:r>
            <a:r>
              <a:rPr lang="pl-PL"/>
              <a:t>                                </a:t>
            </a:r>
          </a:p>
        </p:txBody>
      </p:sp>
      <p:sp>
        <p:nvSpPr>
          <p:cNvPr id="5" name="pole tekstowe 4">
            <a:extLst>
              <a:ext uri="{FF2B5EF4-FFF2-40B4-BE49-F238E27FC236}">
                <a16:creationId xmlns:a16="http://schemas.microsoft.com/office/drawing/2014/main" id="{2A9DD2E5-4AFF-4715-B1CE-05123FD6DCF1}"/>
              </a:ext>
            </a:extLst>
          </p:cNvPr>
          <p:cNvSpPr txBox="1"/>
          <p:nvPr/>
        </p:nvSpPr>
        <p:spPr>
          <a:xfrm>
            <a:off x="8939186" y="6657945"/>
            <a:ext cx="325281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637457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1ACEA16-48D3-4199-85FA-44A9F62FBD97}"/>
              </a:ext>
            </a:extLst>
          </p:cNvPr>
          <p:cNvSpPr>
            <a:spLocks noGrp="1"/>
          </p:cNvSpPr>
          <p:nvPr>
            <p:ph type="title"/>
          </p:nvPr>
        </p:nvSpPr>
        <p:spPr>
          <a:xfrm>
            <a:off x="4382724" y="702156"/>
            <a:ext cx="7225075" cy="1013800"/>
          </a:xfrm>
        </p:spPr>
        <p:txBody>
          <a:bodyPr>
            <a:normAutofit/>
          </a:bodyPr>
          <a:lstStyle/>
          <a:p>
            <a:r>
              <a:rPr lang="pl-PL">
                <a:solidFill>
                  <a:schemeClr val="tx2"/>
                </a:solidFill>
              </a:rPr>
              <a:t>Akcja Kopernikowska</a:t>
            </a:r>
          </a:p>
        </p:txBody>
      </p:sp>
      <p:sp>
        <p:nvSpPr>
          <p:cNvPr id="12"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4" descr="Obraz zawierający tekst, budynek, zewnętrzne, czarny&#10;&#10;Opis wygenerowany automatycznie">
            <a:extLst>
              <a:ext uri="{FF2B5EF4-FFF2-40B4-BE49-F238E27FC236}">
                <a16:creationId xmlns:a16="http://schemas.microsoft.com/office/drawing/2014/main" id="{567AFC8F-A3BA-4D97-8E40-8E0C7997EA4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134" r="7156" b="-1"/>
          <a:stretch/>
        </p:blipFill>
        <p:spPr>
          <a:xfrm>
            <a:off x="446534" y="601201"/>
            <a:ext cx="3703320" cy="5774200"/>
          </a:xfrm>
          <a:prstGeom prst="rect">
            <a:avLst/>
          </a:prstGeom>
        </p:spPr>
      </p:pic>
      <p:sp>
        <p:nvSpPr>
          <p:cNvPr id="3" name="Symbol zastępczy zawartości 2">
            <a:extLst>
              <a:ext uri="{FF2B5EF4-FFF2-40B4-BE49-F238E27FC236}">
                <a16:creationId xmlns:a16="http://schemas.microsoft.com/office/drawing/2014/main" id="{633D6F81-B760-48C7-8B2C-A83C70A16315}"/>
              </a:ext>
            </a:extLst>
          </p:cNvPr>
          <p:cNvSpPr>
            <a:spLocks noGrp="1"/>
          </p:cNvSpPr>
          <p:nvPr>
            <p:ph idx="1"/>
          </p:nvPr>
        </p:nvSpPr>
        <p:spPr>
          <a:xfrm>
            <a:off x="4382726" y="1896533"/>
            <a:ext cx="6878108" cy="3962266"/>
          </a:xfrm>
        </p:spPr>
        <p:txBody>
          <a:bodyPr>
            <a:normAutofit/>
          </a:bodyPr>
          <a:lstStyle/>
          <a:p>
            <a:pPr marL="305435" indent="-305435"/>
            <a:r>
              <a:rPr lang="pl-PL" dirty="0">
                <a:ea typeface="+mn-lt"/>
                <a:cs typeface="+mn-lt"/>
              </a:rPr>
              <a:t>Alek postanowił odkryć napis, który zasłonili Niemcy na pomniku Kopernika. Już kilka dni wcześniej chodził i oglądał pomnik, jednak z takiej odległości nie było widać jak jest przymocowana płyta. Pewnego dnia podszedł bliżej pomnika. Okazało się, że płyta przymocowana była czterema śrubami. Alek zabrał się za ich odkręcanie. Po kilku minutach płyta już leżała daleko od pomnika. Zabrał ją i zakopał w śniegu, potem chłopcy przyjechali sankami i zabrali ją gdzieś bardzo daleko.</a:t>
            </a:r>
            <a:endParaRPr lang="pl-PL" dirty="0"/>
          </a:p>
        </p:txBody>
      </p:sp>
      <p:sp>
        <p:nvSpPr>
          <p:cNvPr id="5" name="pole tekstowe 4">
            <a:extLst>
              <a:ext uri="{FF2B5EF4-FFF2-40B4-BE49-F238E27FC236}">
                <a16:creationId xmlns:a16="http://schemas.microsoft.com/office/drawing/2014/main" id="{1BF5055D-0EF7-42BC-AA6A-0AB08ACE5A9F}"/>
              </a:ext>
            </a:extLst>
          </p:cNvPr>
          <p:cNvSpPr txBox="1"/>
          <p:nvPr/>
        </p:nvSpPr>
        <p:spPr>
          <a:xfrm>
            <a:off x="743152" y="6175346"/>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05083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BA39F4-E55C-42F1-A800-36EE1FAA9619}"/>
              </a:ext>
            </a:extLst>
          </p:cNvPr>
          <p:cNvSpPr>
            <a:spLocks noGrp="1"/>
          </p:cNvSpPr>
          <p:nvPr>
            <p:ph type="title"/>
          </p:nvPr>
        </p:nvSpPr>
        <p:spPr>
          <a:xfrm>
            <a:off x="4382724" y="702156"/>
            <a:ext cx="7225075" cy="1013800"/>
          </a:xfrm>
        </p:spPr>
        <p:txBody>
          <a:bodyPr>
            <a:normAutofit/>
          </a:bodyPr>
          <a:lstStyle/>
          <a:p>
            <a:r>
              <a:rPr lang="pl-PL">
                <a:solidFill>
                  <a:schemeClr val="tx2"/>
                </a:solidFill>
              </a:rPr>
              <a:t>Akcja fotograficzna</a:t>
            </a:r>
          </a:p>
        </p:txBody>
      </p:sp>
      <p:sp>
        <p:nvSpPr>
          <p:cNvPr id="12" name="Rectangle 1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4" descr="Obraz zawierający budynek, zewnętrzne, stare, ulica&#10;&#10;Opis wygenerowany automatycznie">
            <a:extLst>
              <a:ext uri="{FF2B5EF4-FFF2-40B4-BE49-F238E27FC236}">
                <a16:creationId xmlns:a16="http://schemas.microsoft.com/office/drawing/2014/main" id="{A80BA076-F750-4E08-96C7-8728109BE2E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672" r="8403" b="3"/>
          <a:stretch/>
        </p:blipFill>
        <p:spPr>
          <a:xfrm>
            <a:off x="446534" y="601201"/>
            <a:ext cx="3703320" cy="5774200"/>
          </a:xfrm>
          <a:prstGeom prst="rect">
            <a:avLst/>
          </a:prstGeom>
        </p:spPr>
      </p:pic>
      <p:sp>
        <p:nvSpPr>
          <p:cNvPr id="3" name="Symbol zastępczy zawartości 2">
            <a:extLst>
              <a:ext uri="{FF2B5EF4-FFF2-40B4-BE49-F238E27FC236}">
                <a16:creationId xmlns:a16="http://schemas.microsoft.com/office/drawing/2014/main" id="{262D768F-2D4C-4FA1-958B-BE6998986034}"/>
              </a:ext>
            </a:extLst>
          </p:cNvPr>
          <p:cNvSpPr>
            <a:spLocks noGrp="1"/>
          </p:cNvSpPr>
          <p:nvPr>
            <p:ph idx="1"/>
          </p:nvPr>
        </p:nvSpPr>
        <p:spPr>
          <a:xfrm>
            <a:off x="4382726" y="1896533"/>
            <a:ext cx="6878108" cy="3962266"/>
          </a:xfrm>
        </p:spPr>
        <p:txBody>
          <a:bodyPr>
            <a:normAutofit/>
          </a:bodyPr>
          <a:lstStyle/>
          <a:p>
            <a:pPr marL="305435" indent="-305435"/>
            <a:r>
              <a:rPr lang="pl-PL" dirty="0">
                <a:ea typeface="+mn-lt"/>
                <a:cs typeface="+mn-lt"/>
              </a:rPr>
              <a:t>Akcja fotograficzna polegała na tym, że rozbijano szyby wystaw fotograficznych, w których widniały zdjęcia niemieckich oficerów. Był to protest przeciwko eksponowaniu władzy niemieckiej w Warszawie. </a:t>
            </a:r>
            <a:r>
              <a:rPr lang="pl-PL" dirty="0" err="1">
                <a:ea typeface="+mn-lt"/>
                <a:cs typeface="+mn-lt"/>
              </a:rPr>
              <a:t>Tłucząc</a:t>
            </a:r>
            <a:r>
              <a:rPr lang="pl-PL" dirty="0">
                <a:ea typeface="+mn-lt"/>
                <a:cs typeface="+mn-lt"/>
              </a:rPr>
              <a:t> szyby domagano się usunięcia zdjęć Niemców z wystaw.</a:t>
            </a:r>
            <a:endParaRPr lang="pl-PL" dirty="0"/>
          </a:p>
        </p:txBody>
      </p:sp>
      <p:sp>
        <p:nvSpPr>
          <p:cNvPr id="5" name="pole tekstowe 4">
            <a:extLst>
              <a:ext uri="{FF2B5EF4-FFF2-40B4-BE49-F238E27FC236}">
                <a16:creationId xmlns:a16="http://schemas.microsoft.com/office/drawing/2014/main" id="{227CAEED-EC48-45C1-90B8-AF970AD2D693}"/>
              </a:ext>
            </a:extLst>
          </p:cNvPr>
          <p:cNvSpPr txBox="1"/>
          <p:nvPr/>
        </p:nvSpPr>
        <p:spPr>
          <a:xfrm>
            <a:off x="743152" y="6175346"/>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860974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3ED25C95-4A9E-48D8-A022-CFB945A6E292}"/>
              </a:ext>
            </a:extLst>
          </p:cNvPr>
          <p:cNvSpPr>
            <a:spLocks noGrp="1"/>
          </p:cNvSpPr>
          <p:nvPr>
            <p:ph type="title"/>
          </p:nvPr>
        </p:nvSpPr>
        <p:spPr>
          <a:xfrm>
            <a:off x="4602822" y="938022"/>
            <a:ext cx="6658013" cy="1188720"/>
          </a:xfrm>
        </p:spPr>
        <p:txBody>
          <a:bodyPr>
            <a:normAutofit/>
          </a:bodyPr>
          <a:lstStyle/>
          <a:p>
            <a:r>
              <a:rPr lang="pl-PL">
                <a:solidFill>
                  <a:srgbClr val="FFFFFF"/>
                </a:solidFill>
              </a:rPr>
              <a:t>Odznaczenia</a:t>
            </a:r>
          </a:p>
        </p:txBody>
      </p:sp>
      <p:sp>
        <p:nvSpPr>
          <p:cNvPr id="15" name="Rectangle 17">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9">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1">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az 4" descr="Obraz zawierający tekst&#10;&#10;Opis wygenerowany automatycznie">
            <a:extLst>
              <a:ext uri="{FF2B5EF4-FFF2-40B4-BE49-F238E27FC236}">
                <a16:creationId xmlns:a16="http://schemas.microsoft.com/office/drawing/2014/main" id="{1990CEBF-79E4-4994-B4A9-D88F35A328E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007" r="8457" b="-1"/>
          <a:stretch/>
        </p:blipFill>
        <p:spPr>
          <a:xfrm>
            <a:off x="774700" y="2069479"/>
            <a:ext cx="3053422" cy="3013173"/>
          </a:xfrm>
          <a:prstGeom prst="rect">
            <a:avLst/>
          </a:prstGeom>
        </p:spPr>
      </p:pic>
      <p:sp>
        <p:nvSpPr>
          <p:cNvPr id="9" name="Content Placeholder 8">
            <a:extLst>
              <a:ext uri="{FF2B5EF4-FFF2-40B4-BE49-F238E27FC236}">
                <a16:creationId xmlns:a16="http://schemas.microsoft.com/office/drawing/2014/main" id="{42E4E83B-A629-44E7-839F-0476D6FC3960}"/>
              </a:ext>
            </a:extLst>
          </p:cNvPr>
          <p:cNvSpPr>
            <a:spLocks noGrp="1"/>
          </p:cNvSpPr>
          <p:nvPr>
            <p:ph idx="1"/>
          </p:nvPr>
        </p:nvSpPr>
        <p:spPr>
          <a:xfrm>
            <a:off x="4602822" y="2340864"/>
            <a:ext cx="6658013" cy="3793237"/>
          </a:xfrm>
        </p:spPr>
        <p:txBody>
          <a:bodyPr>
            <a:normAutofit/>
          </a:bodyPr>
          <a:lstStyle/>
          <a:p>
            <a:pPr marL="305435" indent="-305435"/>
            <a:r>
              <a:rPr lang="en-US">
                <a:solidFill>
                  <a:srgbClr val="FFFFFF"/>
                </a:solidFill>
                <a:ea typeface="+mn-lt"/>
                <a:cs typeface="+mn-lt"/>
              </a:rPr>
              <a:t>Za bohaterską postawę wobec wroga i śmierć na posterunku rozkazem Komendanta Sił Zbrojnych w Kraju gen. Stefana Roweckiego „Grota” z 3 maja 1943 został pośmiertnie odznaczony Krzyżem Orderu Virtuti Militari V klasy</a:t>
            </a:r>
            <a:endParaRPr lang="en-US">
              <a:solidFill>
                <a:srgbClr val="FFFFFF"/>
              </a:solidFill>
            </a:endParaRPr>
          </a:p>
        </p:txBody>
      </p:sp>
      <p:sp>
        <p:nvSpPr>
          <p:cNvPr id="5" name="pole tekstowe 4">
            <a:extLst>
              <a:ext uri="{FF2B5EF4-FFF2-40B4-BE49-F238E27FC236}">
                <a16:creationId xmlns:a16="http://schemas.microsoft.com/office/drawing/2014/main" id="{523BB327-71D7-44B9-AEE7-DE57BC49FE89}"/>
              </a:ext>
            </a:extLst>
          </p:cNvPr>
          <p:cNvSpPr txBox="1"/>
          <p:nvPr/>
        </p:nvSpPr>
        <p:spPr>
          <a:xfrm>
            <a:off x="8785298" y="6657945"/>
            <a:ext cx="340670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To zdjęcie</a:t>
            </a:r>
            <a:r>
              <a:rPr lang="en-US" sz="700">
                <a:solidFill>
                  <a:srgbClr val="FFFFFF"/>
                </a:solidFill>
              </a:rPr>
              <a:t> wykonane przez nieznanego autora jest objęte licencją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307747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ytuł 1">
            <a:extLst>
              <a:ext uri="{FF2B5EF4-FFF2-40B4-BE49-F238E27FC236}">
                <a16:creationId xmlns:a16="http://schemas.microsoft.com/office/drawing/2014/main" id="{2B7D66B2-4B00-4489-A841-4412695C3079}"/>
              </a:ext>
            </a:extLst>
          </p:cNvPr>
          <p:cNvSpPr>
            <a:spLocks noGrp="1"/>
          </p:cNvSpPr>
          <p:nvPr>
            <p:ph type="title"/>
          </p:nvPr>
        </p:nvSpPr>
        <p:spPr>
          <a:xfrm>
            <a:off x="672280" y="944752"/>
            <a:ext cx="3259016" cy="1462692"/>
          </a:xfrm>
        </p:spPr>
        <p:txBody>
          <a:bodyPr>
            <a:normAutofit/>
          </a:bodyPr>
          <a:lstStyle/>
          <a:p>
            <a:r>
              <a:rPr lang="pl-PL" sz="3700" dirty="0">
                <a:solidFill>
                  <a:srgbClr val="FFFFFF"/>
                </a:solidFill>
              </a:rPr>
              <a:t>Dziękuję za Uwagę</a:t>
            </a:r>
          </a:p>
        </p:txBody>
      </p:sp>
      <p:sp>
        <p:nvSpPr>
          <p:cNvPr id="15" name="Rectangle 14">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8" name="Content Placeholder 7">
            <a:extLst>
              <a:ext uri="{FF2B5EF4-FFF2-40B4-BE49-F238E27FC236}">
                <a16:creationId xmlns:a16="http://schemas.microsoft.com/office/drawing/2014/main" id="{03CE076E-0533-4305-9080-8AB789D0E9CA}"/>
              </a:ext>
            </a:extLst>
          </p:cNvPr>
          <p:cNvSpPr>
            <a:spLocks noGrp="1"/>
          </p:cNvSpPr>
          <p:nvPr>
            <p:ph idx="1"/>
          </p:nvPr>
        </p:nvSpPr>
        <p:spPr>
          <a:xfrm>
            <a:off x="671513" y="2536031"/>
            <a:ext cx="3123783" cy="3671936"/>
          </a:xfrm>
        </p:spPr>
        <p:txBody>
          <a:bodyPr anchor="t">
            <a:normAutofit/>
          </a:bodyPr>
          <a:lstStyle/>
          <a:p>
            <a:endParaRPr lang="en-US">
              <a:solidFill>
                <a:srgbClr val="FFFFFF"/>
              </a:solidFill>
            </a:endParaRPr>
          </a:p>
        </p:txBody>
      </p:sp>
      <p:pic>
        <p:nvPicPr>
          <p:cNvPr id="4" name="Obraz 4" descr="Free Images : star, milky way, atmosphere, night sky ...">
            <a:extLst>
              <a:ext uri="{FF2B5EF4-FFF2-40B4-BE49-F238E27FC236}">
                <a16:creationId xmlns:a16="http://schemas.microsoft.com/office/drawing/2014/main" id="{F464E51A-03CB-408E-9ECD-7092582692DC}"/>
              </a:ext>
            </a:extLst>
          </p:cNvPr>
          <p:cNvPicPr>
            <a:picLocks noChangeAspect="1"/>
          </p:cNvPicPr>
          <p:nvPr/>
        </p:nvPicPr>
        <p:blipFill rotWithShape="1">
          <a:blip r:embed="rId2"/>
          <a:srcRect l="7991" r="5820" b="2"/>
          <a:stretch/>
        </p:blipFill>
        <p:spPr>
          <a:xfrm>
            <a:off x="4241830" y="601200"/>
            <a:ext cx="7503636" cy="5789365"/>
          </a:xfrm>
          <a:prstGeom prst="rect">
            <a:avLst/>
          </a:prstGeom>
        </p:spPr>
      </p:pic>
    </p:spTree>
    <p:extLst>
      <p:ext uri="{BB962C8B-B14F-4D97-AF65-F5344CB8AC3E}">
        <p14:creationId xmlns:p14="http://schemas.microsoft.com/office/powerpoint/2010/main" val="83576102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DividendVTI</vt:lpstr>
      <vt:lpstr>Prezentacja  o Macieju Aleksym  Dawidowskim </vt:lpstr>
      <vt:lpstr>Data urodzenia i śmierci</vt:lpstr>
      <vt:lpstr>Rodzina</vt:lpstr>
      <vt:lpstr>Szkoła</vt:lpstr>
      <vt:lpstr>Akcja pod arsenałem</vt:lpstr>
      <vt:lpstr>Akcja Kopernikowska</vt:lpstr>
      <vt:lpstr>Akcja fotograficzna</vt:lpstr>
      <vt:lpstr>Odznaczenia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168</cp:revision>
  <dcterms:created xsi:type="dcterms:W3CDTF">2021-03-19T08:10:40Z</dcterms:created>
  <dcterms:modified xsi:type="dcterms:W3CDTF">2021-03-24T12:24:27Z</dcterms:modified>
</cp:coreProperties>
</file>