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8" r:id="rId3"/>
    <p:sldId id="257" r:id="rId4"/>
    <p:sldId id="261" r:id="rId5"/>
    <p:sldId id="259" r:id="rId6"/>
    <p:sldId id="260" r:id="rId7"/>
    <p:sldId id="262" r:id="rId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DC7787-BC8F-4C1D-9272-19544DFF1507}" v="2443" dt="2021-03-18T19:14:00.956"/>
    <p1510:client id="{B4E8A9AF-E367-F3F7-701C-69B0FA262ADB}" v="44" dt="2021-03-22T18:47:26.845"/>
    <p1510:client id="{B7957245-6DCF-58ED-F122-0A3A29CD44B5}" v="6" dt="2021-03-23T22:50:33.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23.03.2021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23.03.2021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23.03.2021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23.03.2021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23.03.2021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23.03.2021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23.03.2021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23.03.2021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23.03.2021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23.03.2021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23.03.2021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23.03.2021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s://www.youtube.com/watch?v=6SpWHylfxH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6">
            <a:extLst>
              <a:ext uri="{FF2B5EF4-FFF2-40B4-BE49-F238E27FC236}">
                <a16:creationId xmlns:a16="http://schemas.microsoft.com/office/drawing/2014/main" id="{84524344-6823-49EA-89D4-E36A82A9F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724FDF9-7D82-435C-9B2D-F38E5D4D4034}"/>
              </a:ext>
            </a:extLst>
          </p:cNvPr>
          <p:cNvSpPr>
            <a:spLocks noGrp="1"/>
          </p:cNvSpPr>
          <p:nvPr>
            <p:ph type="ctrTitle"/>
          </p:nvPr>
        </p:nvSpPr>
        <p:spPr>
          <a:xfrm>
            <a:off x="1716088" y="1354820"/>
            <a:ext cx="8748712" cy="2369988"/>
          </a:xfrm>
        </p:spPr>
        <p:txBody>
          <a:bodyPr>
            <a:normAutofit/>
          </a:bodyPr>
          <a:lstStyle/>
          <a:p>
            <a:r>
              <a:rPr lang="pl-PL" sz="5000" dirty="0">
                <a:solidFill>
                  <a:schemeClr val="bg1"/>
                </a:solidFill>
                <a:latin typeface="Blackadder ITC"/>
                <a:cs typeface="Calibri Light"/>
              </a:rPr>
              <a:t>Charakterystyka </a:t>
            </a:r>
            <a:br>
              <a:rPr lang="pl-PL" sz="5000" dirty="0">
                <a:latin typeface="Blackadder ITC"/>
                <a:cs typeface="Calibri Light"/>
              </a:rPr>
            </a:br>
            <a:r>
              <a:rPr lang="pl-PL" sz="5000" dirty="0">
                <a:solidFill>
                  <a:schemeClr val="bg1"/>
                </a:solidFill>
                <a:latin typeface="Blackadder ITC"/>
                <a:cs typeface="Calibri Light"/>
              </a:rPr>
              <a:t>Ernest "</a:t>
            </a:r>
            <a:r>
              <a:rPr lang="pl-PL" sz="5000" dirty="0" err="1">
                <a:solidFill>
                  <a:schemeClr val="bg1"/>
                </a:solidFill>
                <a:latin typeface="Blackadder ITC"/>
                <a:cs typeface="Calibri Light"/>
              </a:rPr>
              <a:t>Erno"Nemeczek</a:t>
            </a:r>
            <a:br>
              <a:rPr lang="en-US" sz="5000" dirty="0"/>
            </a:br>
            <a:endParaRPr lang="pl-PL" sz="5000">
              <a:solidFill>
                <a:schemeClr val="bg1"/>
              </a:solidFill>
              <a:cs typeface="Calibri Light"/>
            </a:endParaRPr>
          </a:p>
        </p:txBody>
      </p:sp>
      <p:sp>
        <p:nvSpPr>
          <p:cNvPr id="3" name="Podtytuł 2">
            <a:extLst>
              <a:ext uri="{FF2B5EF4-FFF2-40B4-BE49-F238E27FC236}">
                <a16:creationId xmlns:a16="http://schemas.microsoft.com/office/drawing/2014/main" id="{8B71D035-D19A-4553-A15E-A2FE556E0EE7}"/>
              </a:ext>
            </a:extLst>
          </p:cNvPr>
          <p:cNvSpPr>
            <a:spLocks noGrp="1"/>
          </p:cNvSpPr>
          <p:nvPr>
            <p:ph type="subTitle" idx="1"/>
          </p:nvPr>
        </p:nvSpPr>
        <p:spPr>
          <a:xfrm>
            <a:off x="1712914" y="4105804"/>
            <a:ext cx="7866062" cy="1920136"/>
          </a:xfrm>
        </p:spPr>
        <p:txBody>
          <a:bodyPr vert="horz" wrap="square" lIns="91440" tIns="45720" rIns="91440" bIns="45720" rtlCol="0" anchor="t">
            <a:normAutofit/>
          </a:bodyPr>
          <a:lstStyle/>
          <a:p>
            <a:pPr algn="l"/>
            <a:endParaRPr lang="pl-PL">
              <a:solidFill>
                <a:schemeClr val="bg1"/>
              </a:solidFill>
            </a:endParaRPr>
          </a:p>
          <a:p>
            <a:r>
              <a:rPr lang="pl-PL" dirty="0">
                <a:solidFill>
                  <a:schemeClr val="bg1"/>
                </a:solidFill>
                <a:cs typeface="Calibri"/>
                <a:hlinkClick r:id="rId4">
                  <a:extLst>
                    <a:ext uri="{A12FA001-AC4F-418D-AE19-62706E023703}">
                      <ahyp:hlinkClr xmlns:ahyp="http://schemas.microsoft.com/office/drawing/2018/hyperlinkcolor" val="tx"/>
                    </a:ext>
                  </a:extLst>
                </a:hlinkClick>
              </a:rPr>
              <a:t>https://www.youtube.com/watch?v=6SpWHylfxHI</a:t>
            </a:r>
          </a:p>
          <a:p>
            <a:pPr algn="l"/>
            <a:endParaRPr lang="pl-PL">
              <a:solidFill>
                <a:schemeClr val="bg1"/>
              </a:solidFill>
              <a:cs typeface="Calibri"/>
            </a:endParaRPr>
          </a:p>
          <a:p>
            <a:r>
              <a:rPr lang="pl-PL" dirty="0">
                <a:solidFill>
                  <a:schemeClr val="bg1"/>
                </a:solidFill>
                <a:latin typeface="Calibri" panose="020F0502020204030204"/>
                <a:cs typeface="Calibri"/>
              </a:rPr>
              <a:t>Konrad </a:t>
            </a:r>
            <a:r>
              <a:rPr lang="pl-PL" dirty="0" err="1">
                <a:solidFill>
                  <a:schemeClr val="bg1"/>
                </a:solidFill>
                <a:latin typeface="Calibri" panose="020F0502020204030204"/>
                <a:cs typeface="Calibri"/>
              </a:rPr>
              <a:t>Metera</a:t>
            </a:r>
            <a:r>
              <a:rPr lang="pl-PL" dirty="0">
                <a:solidFill>
                  <a:schemeClr val="bg1"/>
                </a:solidFill>
                <a:latin typeface="Calibri" panose="020F0502020204030204"/>
                <a:cs typeface="Calibri"/>
              </a:rPr>
              <a:t> </a:t>
            </a:r>
            <a:r>
              <a:rPr lang="pl-PL" dirty="0" err="1">
                <a:solidFill>
                  <a:schemeClr val="bg1"/>
                </a:solidFill>
                <a:latin typeface="Calibri" panose="020F0502020204030204"/>
                <a:cs typeface="Calibri"/>
              </a:rPr>
              <a:t>VIc</a:t>
            </a:r>
          </a:p>
          <a:p>
            <a:pPr algn="l"/>
            <a:endParaRPr lang="pl-PL" sz="2800">
              <a:solidFill>
                <a:schemeClr val="bg1"/>
              </a:solidFill>
              <a:cs typeface="Calibri"/>
            </a:endParaRPr>
          </a:p>
        </p:txBody>
      </p:sp>
      <p:grpSp>
        <p:nvGrpSpPr>
          <p:cNvPr id="38" name="Group 28">
            <a:extLst>
              <a:ext uri="{FF2B5EF4-FFF2-40B4-BE49-F238E27FC236}">
                <a16:creationId xmlns:a16="http://schemas.microsoft.com/office/drawing/2014/main" id="{83F0465A-8953-42AC-8F67-7B9A54E660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39" name="Freeform: Shape 29">
              <a:extLst>
                <a:ext uri="{FF2B5EF4-FFF2-40B4-BE49-F238E27FC236}">
                  <a16:creationId xmlns:a16="http://schemas.microsoft.com/office/drawing/2014/main" id="{50CE1BBA-977A-4210-A80D-8A0BAAA18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0" name="Group 30">
              <a:extLst>
                <a:ext uri="{FF2B5EF4-FFF2-40B4-BE49-F238E27FC236}">
                  <a16:creationId xmlns:a16="http://schemas.microsoft.com/office/drawing/2014/main" id="{71E1A328-D621-4993-B11B-011ED169AC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32" name="Freeform: Shape 31">
                <a:extLst>
                  <a:ext uri="{FF2B5EF4-FFF2-40B4-BE49-F238E27FC236}">
                    <a16:creationId xmlns:a16="http://schemas.microsoft.com/office/drawing/2014/main" id="{41D2543A-0A6F-4980-98CA-658AA8EEA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32">
                <a:extLst>
                  <a:ext uri="{FF2B5EF4-FFF2-40B4-BE49-F238E27FC236}">
                    <a16:creationId xmlns:a16="http://schemas.microsoft.com/office/drawing/2014/main" id="{3D0F2937-CF06-453C-B076-800064AEB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maly-nemeczek-feat-konrad-repinski">
            <a:hlinkClick r:id="" action="ppaction://media"/>
            <a:extLst>
              <a:ext uri="{FF2B5EF4-FFF2-40B4-BE49-F238E27FC236}">
                <a16:creationId xmlns:a16="http://schemas.microsoft.com/office/drawing/2014/main" id="{14872412-3356-4FE6-9DC2-6EB21A0989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6948" y="3890924"/>
            <a:ext cx="730250" cy="730250"/>
          </a:xfrm>
          <a:prstGeom prst="rect">
            <a:avLst/>
          </a:prstGeom>
        </p:spPr>
      </p:pic>
    </p:spTree>
    <p:extLst>
      <p:ext uri="{BB962C8B-B14F-4D97-AF65-F5344CB8AC3E}">
        <p14:creationId xmlns:p14="http://schemas.microsoft.com/office/powerpoint/2010/main" val="2185859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8F3BFA6-84A1-49EA-BC3C-4712E3DE8EA2}"/>
              </a:ext>
            </a:extLst>
          </p:cNvPr>
          <p:cNvSpPr>
            <a:spLocks noGrp="1"/>
          </p:cNvSpPr>
          <p:nvPr>
            <p:ph type="title"/>
          </p:nvPr>
        </p:nvSpPr>
        <p:spPr>
          <a:xfrm>
            <a:off x="838200" y="4669978"/>
            <a:ext cx="4391024" cy="1173700"/>
          </a:xfrm>
        </p:spPr>
        <p:txBody>
          <a:bodyPr anchor="t">
            <a:normAutofit/>
          </a:bodyPr>
          <a:lstStyle/>
          <a:p>
            <a:r>
              <a:rPr lang="pl-PL" sz="2500">
                <a:solidFill>
                  <a:schemeClr val="bg1"/>
                </a:solidFill>
                <a:cs typeface="Calibri Light"/>
              </a:rPr>
              <a:t> Ernest "Erno" Nemeczek mieszkał w stolicy Węgier- Budapeszcie w XIXw.</a:t>
            </a:r>
          </a:p>
        </p:txBody>
      </p:sp>
      <p:pic>
        <p:nvPicPr>
          <p:cNvPr id="5" name="Obraz 5">
            <a:extLst>
              <a:ext uri="{FF2B5EF4-FFF2-40B4-BE49-F238E27FC236}">
                <a16:creationId xmlns:a16="http://schemas.microsoft.com/office/drawing/2014/main" id="{437DAF5A-B99A-4658-ABD3-A9722780A6BB}"/>
              </a:ext>
            </a:extLst>
          </p:cNvPr>
          <p:cNvPicPr>
            <a:picLocks noChangeAspect="1"/>
          </p:cNvPicPr>
          <p:nvPr/>
        </p:nvPicPr>
        <p:blipFill rotWithShape="1">
          <a:blip r:embed="rId2"/>
          <a:srcRect l="11649" r="11650"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4" name="Obraz 4" descr="Obraz zawierający tekst, woda, zewnętrzne, miasto&#10;&#10;Opis wygenerowany automatycznie">
            <a:extLst>
              <a:ext uri="{FF2B5EF4-FFF2-40B4-BE49-F238E27FC236}">
                <a16:creationId xmlns:a16="http://schemas.microsoft.com/office/drawing/2014/main" id="{2BA0D764-9BEE-40CD-A714-E56A0B2DCFDF}"/>
              </a:ext>
            </a:extLst>
          </p:cNvPr>
          <p:cNvPicPr>
            <a:picLocks noChangeAspect="1"/>
          </p:cNvPicPr>
          <p:nvPr/>
        </p:nvPicPr>
        <p:blipFill rotWithShape="1">
          <a:blip r:embed="rId3"/>
          <a:srcRect r="10545" b="-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8" name="Group 27">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9" name="Freeform: Shape 28">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Content Placeholder 13">
            <a:extLst>
              <a:ext uri="{FF2B5EF4-FFF2-40B4-BE49-F238E27FC236}">
                <a16:creationId xmlns:a16="http://schemas.microsoft.com/office/drawing/2014/main" id="{3B0250DE-1F57-4B2F-B456-C8E5470DEB14}"/>
              </a:ext>
            </a:extLst>
          </p:cNvPr>
          <p:cNvSpPr>
            <a:spLocks noGrp="1"/>
          </p:cNvSpPr>
          <p:nvPr>
            <p:ph idx="1"/>
          </p:nvPr>
        </p:nvSpPr>
        <p:spPr>
          <a:xfrm>
            <a:off x="5664201" y="4766267"/>
            <a:ext cx="5692774" cy="1077411"/>
          </a:xfrm>
        </p:spPr>
        <p:txBody>
          <a:bodyPr vert="horz" lIns="91440" tIns="45720" rIns="91440" bIns="45720" rtlCol="0" anchor="t">
            <a:normAutofit/>
          </a:bodyPr>
          <a:lstStyle/>
          <a:p>
            <a:r>
              <a:rPr lang="en-US" sz="2400" dirty="0" err="1">
                <a:solidFill>
                  <a:schemeClr val="bg1">
                    <a:alpha val="80000"/>
                  </a:schemeClr>
                </a:solidFill>
                <a:cs typeface="Calibri"/>
              </a:rPr>
              <a:t>Był</a:t>
            </a:r>
            <a:r>
              <a:rPr lang="en-US" sz="2400" dirty="0">
                <a:solidFill>
                  <a:schemeClr val="bg1">
                    <a:alpha val="80000"/>
                  </a:schemeClr>
                </a:solidFill>
                <a:cs typeface="Calibri"/>
              </a:rPr>
              <a:t> </a:t>
            </a:r>
            <a:r>
              <a:rPr lang="en-US" sz="2400" dirty="0" err="1">
                <a:solidFill>
                  <a:schemeClr val="bg1">
                    <a:alpha val="80000"/>
                  </a:schemeClr>
                </a:solidFill>
                <a:cs typeface="Calibri"/>
              </a:rPr>
              <a:t>bohaterm</a:t>
            </a:r>
            <a:r>
              <a:rPr lang="en-US" sz="2400" dirty="0">
                <a:solidFill>
                  <a:schemeClr val="bg1">
                    <a:alpha val="80000"/>
                  </a:schemeClr>
                </a:solidFill>
                <a:cs typeface="Calibri"/>
              </a:rPr>
              <a:t> </a:t>
            </a:r>
            <a:r>
              <a:rPr lang="en-US" sz="2400" dirty="0" err="1">
                <a:solidFill>
                  <a:schemeClr val="bg1">
                    <a:alpha val="80000"/>
                  </a:schemeClr>
                </a:solidFill>
                <a:cs typeface="Calibri"/>
              </a:rPr>
              <a:t>książki</a:t>
            </a:r>
            <a:r>
              <a:rPr lang="en-US" sz="2400" dirty="0">
                <a:solidFill>
                  <a:schemeClr val="bg1">
                    <a:alpha val="80000"/>
                  </a:schemeClr>
                </a:solidFill>
                <a:cs typeface="Calibri"/>
              </a:rPr>
              <a:t> </a:t>
            </a:r>
            <a:r>
              <a:rPr lang="en-US" sz="2400" dirty="0" err="1">
                <a:solidFill>
                  <a:schemeClr val="bg1">
                    <a:alpha val="80000"/>
                  </a:schemeClr>
                </a:solidFill>
                <a:cs typeface="Calibri"/>
              </a:rPr>
              <a:t>Ferenca</a:t>
            </a:r>
            <a:r>
              <a:rPr lang="en-US" sz="2400" dirty="0">
                <a:solidFill>
                  <a:schemeClr val="bg1">
                    <a:alpha val="80000"/>
                  </a:schemeClr>
                </a:solidFill>
                <a:cs typeface="Calibri"/>
              </a:rPr>
              <a:t> </a:t>
            </a:r>
            <a:r>
              <a:rPr lang="en-US" sz="2400" dirty="0" err="1">
                <a:solidFill>
                  <a:schemeClr val="bg1">
                    <a:alpha val="80000"/>
                  </a:schemeClr>
                </a:solidFill>
                <a:cs typeface="Calibri"/>
              </a:rPr>
              <a:t>Molnara</a:t>
            </a:r>
          </a:p>
          <a:p>
            <a:pPr marL="0" indent="0">
              <a:buNone/>
            </a:pPr>
            <a:r>
              <a:rPr lang="en-US" sz="2400" dirty="0">
                <a:solidFill>
                  <a:schemeClr val="bg1">
                    <a:alpha val="80000"/>
                  </a:schemeClr>
                </a:solidFill>
                <a:cs typeface="Calibri"/>
              </a:rPr>
              <a:t>,,</a:t>
            </a:r>
            <a:r>
              <a:rPr lang="en-US" sz="2400" dirty="0" err="1">
                <a:solidFill>
                  <a:schemeClr val="bg1">
                    <a:alpha val="80000"/>
                  </a:schemeClr>
                </a:solidFill>
                <a:cs typeface="Calibri"/>
              </a:rPr>
              <a:t>Chłopcy</a:t>
            </a:r>
            <a:r>
              <a:rPr lang="en-US" sz="2400" dirty="0">
                <a:solidFill>
                  <a:schemeClr val="bg1">
                    <a:alpha val="80000"/>
                  </a:schemeClr>
                </a:solidFill>
                <a:cs typeface="Calibri"/>
              </a:rPr>
              <a:t> z </a:t>
            </a:r>
            <a:r>
              <a:rPr lang="en-US" sz="2400" dirty="0" err="1">
                <a:solidFill>
                  <a:schemeClr val="bg1">
                    <a:alpha val="80000"/>
                  </a:schemeClr>
                </a:solidFill>
                <a:cs typeface="Calibri"/>
              </a:rPr>
              <a:t>Placu</a:t>
            </a:r>
            <a:r>
              <a:rPr lang="en-US" sz="2400" dirty="0">
                <a:solidFill>
                  <a:schemeClr val="bg1">
                    <a:alpha val="80000"/>
                  </a:schemeClr>
                </a:solidFill>
                <a:cs typeface="Calibri"/>
              </a:rPr>
              <a:t> Broni"</a:t>
            </a:r>
          </a:p>
        </p:txBody>
      </p:sp>
    </p:spTree>
    <p:extLst>
      <p:ext uri="{BB962C8B-B14F-4D97-AF65-F5344CB8AC3E}">
        <p14:creationId xmlns:p14="http://schemas.microsoft.com/office/powerpoint/2010/main" val="2730632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8F4D4F5-5617-4902-BFB3-49AE8C2CB488}"/>
              </a:ext>
            </a:extLst>
          </p:cNvPr>
          <p:cNvSpPr>
            <a:spLocks noGrp="1"/>
          </p:cNvSpPr>
          <p:nvPr>
            <p:ph type="title"/>
          </p:nvPr>
        </p:nvSpPr>
        <p:spPr>
          <a:xfrm>
            <a:off x="838200" y="1641752"/>
            <a:ext cx="4391024" cy="1323439"/>
          </a:xfrm>
        </p:spPr>
        <p:txBody>
          <a:bodyPr anchor="t">
            <a:normAutofit/>
          </a:bodyPr>
          <a:lstStyle/>
          <a:p>
            <a:r>
              <a:rPr lang="pl-PL" sz="4000">
                <a:solidFill>
                  <a:schemeClr val="bg1"/>
                </a:solidFill>
                <a:cs typeface="Calibri Light"/>
              </a:rPr>
              <a:t>Otoczenie Ernesta.</a:t>
            </a:r>
          </a:p>
        </p:txBody>
      </p:sp>
      <p:sp>
        <p:nvSpPr>
          <p:cNvPr id="3" name="Symbol zastępczy zawartości 2">
            <a:extLst>
              <a:ext uri="{FF2B5EF4-FFF2-40B4-BE49-F238E27FC236}">
                <a16:creationId xmlns:a16="http://schemas.microsoft.com/office/drawing/2014/main" id="{AD6BBE91-6F5B-41A9-BAD3-0C383A18641B}"/>
              </a:ext>
            </a:extLst>
          </p:cNvPr>
          <p:cNvSpPr>
            <a:spLocks noGrp="1"/>
          </p:cNvSpPr>
          <p:nvPr>
            <p:ph idx="1"/>
          </p:nvPr>
        </p:nvSpPr>
        <p:spPr>
          <a:xfrm>
            <a:off x="838200" y="3146400"/>
            <a:ext cx="4391024" cy="2454300"/>
          </a:xfrm>
        </p:spPr>
        <p:txBody>
          <a:bodyPr vert="horz" lIns="91440" tIns="45720" rIns="91440" bIns="45720" rtlCol="0" anchor="t">
            <a:normAutofit/>
          </a:bodyPr>
          <a:lstStyle/>
          <a:p>
            <a:r>
              <a:rPr lang="pl-PL" sz="2000" dirty="0">
                <a:solidFill>
                  <a:schemeClr val="bg1">
                    <a:alpha val="80000"/>
                  </a:schemeClr>
                </a:solidFill>
                <a:cs typeface="Calibri"/>
              </a:rPr>
              <a:t> Mieszkał w małej, otynkowanej na żółto kamieniczce przy ulicy </a:t>
            </a:r>
            <a:r>
              <a:rPr lang="pl-PL" sz="2000" dirty="0" err="1">
                <a:solidFill>
                  <a:schemeClr val="bg1">
                    <a:alpha val="80000"/>
                  </a:schemeClr>
                </a:solidFill>
                <a:cs typeface="Calibri"/>
              </a:rPr>
              <a:t>Rakos</a:t>
            </a:r>
            <a:r>
              <a:rPr lang="pl-PL" sz="2000" dirty="0">
                <a:solidFill>
                  <a:schemeClr val="bg1">
                    <a:alpha val="80000"/>
                  </a:schemeClr>
                </a:solidFill>
                <a:cs typeface="Calibri"/>
              </a:rPr>
              <a:t>, w mieszkaniu na parterze.</a:t>
            </a:r>
          </a:p>
          <a:p>
            <a:r>
              <a:rPr lang="pl-PL" sz="2000" dirty="0">
                <a:solidFill>
                  <a:schemeClr val="bg1">
                    <a:alpha val="80000"/>
                  </a:schemeClr>
                </a:solidFill>
                <a:cs typeface="Calibri"/>
              </a:rPr>
              <a:t>Jego tata był szewcem a mama pracowała w domu.</a:t>
            </a:r>
          </a:p>
          <a:p>
            <a:r>
              <a:rPr lang="pl-PL" sz="2000" dirty="0">
                <a:solidFill>
                  <a:schemeClr val="bg1">
                    <a:alpha val="80000"/>
                  </a:schemeClr>
                </a:solidFill>
                <a:cs typeface="Calibri"/>
              </a:rPr>
              <a:t>Nie miał rodzeństwa.</a:t>
            </a:r>
          </a:p>
          <a:p>
            <a:r>
              <a:rPr lang="pl-PL" sz="2000" dirty="0">
                <a:solidFill>
                  <a:schemeClr val="bg1">
                    <a:alpha val="80000"/>
                  </a:schemeClr>
                </a:solidFill>
                <a:cs typeface="Calibri"/>
              </a:rPr>
              <a:t>Byli ubogą rodziną.</a:t>
            </a:r>
          </a:p>
          <a:p>
            <a:endParaRPr lang="pl-PL" sz="2000">
              <a:solidFill>
                <a:schemeClr val="bg1">
                  <a:alpha val="80000"/>
                </a:schemeClr>
              </a:solidFill>
              <a:cs typeface="Calibri"/>
            </a:endParaRPr>
          </a:p>
        </p:txBody>
      </p:sp>
      <p:grpSp>
        <p:nvGrpSpPr>
          <p:cNvPr id="16" name="Group 15">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17" name="Group 16">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1" name="Freeform: Shape 20">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8" name="Group 17">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9" name="Freeform: Shape 18">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Obraz 4" descr="Obraz zawierający dom, drewniane&#10;&#10;Opis wygenerowany automatycznie">
            <a:extLst>
              <a:ext uri="{FF2B5EF4-FFF2-40B4-BE49-F238E27FC236}">
                <a16:creationId xmlns:a16="http://schemas.microsoft.com/office/drawing/2014/main" id="{A6F0A075-F33A-4676-BA93-BC006A123945}"/>
              </a:ext>
            </a:extLst>
          </p:cNvPr>
          <p:cNvPicPr>
            <a:picLocks noChangeAspect="1"/>
          </p:cNvPicPr>
          <p:nvPr/>
        </p:nvPicPr>
        <p:blipFill rotWithShape="1">
          <a:blip r:embed="rId3"/>
          <a:srcRect t="205" r="-1" b="6795"/>
          <a:stretch/>
        </p:blipFill>
        <p:spPr>
          <a:xfrm>
            <a:off x="6541932" y="1653379"/>
            <a:ext cx="4369112" cy="2458255"/>
          </a:xfrm>
          <a:prstGeom prst="rect">
            <a:avLst/>
          </a:prstGeom>
        </p:spPr>
      </p:pic>
    </p:spTree>
    <p:extLst>
      <p:ext uri="{BB962C8B-B14F-4D97-AF65-F5344CB8AC3E}">
        <p14:creationId xmlns:p14="http://schemas.microsoft.com/office/powerpoint/2010/main" val="1401975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5F41A21-6DF5-4012-A5C6-85387F303619}"/>
              </a:ext>
            </a:extLst>
          </p:cNvPr>
          <p:cNvSpPr>
            <a:spLocks noGrp="1"/>
          </p:cNvSpPr>
          <p:nvPr>
            <p:ph type="title"/>
          </p:nvPr>
        </p:nvSpPr>
        <p:spPr>
          <a:xfrm>
            <a:off x="838200" y="4669978"/>
            <a:ext cx="4391024" cy="1173700"/>
          </a:xfrm>
        </p:spPr>
        <p:txBody>
          <a:bodyPr anchor="t">
            <a:normAutofit/>
          </a:bodyPr>
          <a:lstStyle/>
          <a:p>
            <a:r>
              <a:rPr lang="pl-PL" sz="4000">
                <a:solidFill>
                  <a:schemeClr val="bg1"/>
                </a:solidFill>
                <a:cs typeface="Calibri Light"/>
              </a:rPr>
              <a:t>Wygląd Nemeczka </a:t>
            </a:r>
            <a:endParaRPr lang="pl-PL" sz="4000">
              <a:solidFill>
                <a:schemeClr val="bg1"/>
              </a:solidFill>
            </a:endParaRPr>
          </a:p>
        </p:txBody>
      </p:sp>
      <p:pic>
        <p:nvPicPr>
          <p:cNvPr id="4" name="Obraz 4" descr="Obraz zawierający osoba, kostium, ubrany&#10;&#10;Opis wygenerowany automatycznie">
            <a:extLst>
              <a:ext uri="{FF2B5EF4-FFF2-40B4-BE49-F238E27FC236}">
                <a16:creationId xmlns:a16="http://schemas.microsoft.com/office/drawing/2014/main" id="{AD86B44C-979C-4523-9F5C-C9D10965B2AD}"/>
              </a:ext>
            </a:extLst>
          </p:cNvPr>
          <p:cNvPicPr>
            <a:picLocks noChangeAspect="1"/>
          </p:cNvPicPr>
          <p:nvPr/>
        </p:nvPicPr>
        <p:blipFill rotWithShape="1">
          <a:blip r:embed="rId2"/>
          <a:srcRect t="7588" b="28947"/>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1" name="Group 10">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2" name="Freeform: Shape 11">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ymbol zastępczy zawartości 2">
            <a:extLst>
              <a:ext uri="{FF2B5EF4-FFF2-40B4-BE49-F238E27FC236}">
                <a16:creationId xmlns:a16="http://schemas.microsoft.com/office/drawing/2014/main" id="{84F75832-FC57-4C5C-BE9E-B166D62FB265}"/>
              </a:ext>
            </a:extLst>
          </p:cNvPr>
          <p:cNvSpPr>
            <a:spLocks noGrp="1"/>
          </p:cNvSpPr>
          <p:nvPr>
            <p:ph idx="1"/>
          </p:nvPr>
        </p:nvSpPr>
        <p:spPr>
          <a:xfrm>
            <a:off x="5664201" y="4669978"/>
            <a:ext cx="5692774" cy="1173700"/>
          </a:xfrm>
        </p:spPr>
        <p:txBody>
          <a:bodyPr vert="horz" lIns="91440" tIns="45720" rIns="91440" bIns="45720" rtlCol="0">
            <a:normAutofit/>
          </a:bodyPr>
          <a:lstStyle/>
          <a:p>
            <a:r>
              <a:rPr lang="pl-PL" sz="2200">
                <a:solidFill>
                  <a:schemeClr val="bg1">
                    <a:alpha val="80000"/>
                  </a:schemeClr>
                </a:solidFill>
                <a:cs typeface="Calibri"/>
              </a:rPr>
              <a:t>Był chłopcem drobnym, wątłym i niskim.</a:t>
            </a:r>
          </a:p>
          <a:p>
            <a:r>
              <a:rPr lang="pl-PL" sz="2200">
                <a:solidFill>
                  <a:schemeClr val="bg1">
                    <a:alpha val="80000"/>
                  </a:schemeClr>
                </a:solidFill>
                <a:cs typeface="Calibri"/>
              </a:rPr>
              <a:t>Miał delikatną cerę, dziecięcą twarz i jasne włosy</a:t>
            </a:r>
          </a:p>
          <a:p>
            <a:endParaRPr lang="pl-PL" sz="2200">
              <a:solidFill>
                <a:schemeClr val="bg1">
                  <a:alpha val="80000"/>
                </a:schemeClr>
              </a:solidFill>
              <a:cs typeface="Calibri"/>
            </a:endParaRPr>
          </a:p>
          <a:p>
            <a:endParaRPr lang="pl-PL" sz="2200">
              <a:solidFill>
                <a:schemeClr val="bg1">
                  <a:alpha val="80000"/>
                </a:schemeClr>
              </a:solidFill>
              <a:cs typeface="Calibri"/>
            </a:endParaRPr>
          </a:p>
        </p:txBody>
      </p:sp>
    </p:spTree>
    <p:extLst>
      <p:ext uri="{BB962C8B-B14F-4D97-AF65-F5344CB8AC3E}">
        <p14:creationId xmlns:p14="http://schemas.microsoft.com/office/powerpoint/2010/main" val="2048787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0463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A7FED113-56E0-4F81-AFF6-C33AB3B750CF}"/>
              </a:ext>
            </a:extLst>
          </p:cNvPr>
          <p:cNvSpPr>
            <a:spLocks noGrp="1"/>
          </p:cNvSpPr>
          <p:nvPr>
            <p:ph type="title"/>
          </p:nvPr>
        </p:nvSpPr>
        <p:spPr>
          <a:xfrm>
            <a:off x="524256" y="4767072"/>
            <a:ext cx="6594189" cy="1625210"/>
          </a:xfrm>
        </p:spPr>
        <p:txBody>
          <a:bodyPr>
            <a:normAutofit/>
          </a:bodyPr>
          <a:lstStyle/>
          <a:p>
            <a:pPr algn="r"/>
            <a:r>
              <a:rPr lang="pl-PL">
                <a:solidFill>
                  <a:srgbClr val="FFFFFF"/>
                </a:solidFill>
                <a:cs typeface="Calibri Light"/>
              </a:rPr>
              <a:t>Charakter Nemeczka</a:t>
            </a:r>
          </a:p>
        </p:txBody>
      </p:sp>
      <p:pic>
        <p:nvPicPr>
          <p:cNvPr id="4" name="Obraz 4" descr="Obraz zawierający osoba, kostium, ubrany&#10;&#10;Opis wygenerowany automatycznie">
            <a:extLst>
              <a:ext uri="{FF2B5EF4-FFF2-40B4-BE49-F238E27FC236}">
                <a16:creationId xmlns:a16="http://schemas.microsoft.com/office/drawing/2014/main" id="{599D39C2-90B3-4041-973A-ED081E2D1F53}"/>
              </a:ext>
            </a:extLst>
          </p:cNvPr>
          <p:cNvPicPr>
            <a:picLocks noChangeAspect="1"/>
          </p:cNvPicPr>
          <p:nvPr/>
        </p:nvPicPr>
        <p:blipFill rotWithShape="1">
          <a:blip r:embed="rId2"/>
          <a:srcRect l="1249" r="10252" b="1"/>
          <a:stretch/>
        </p:blipFill>
        <p:spPr>
          <a:xfrm>
            <a:off x="327547" y="321733"/>
            <a:ext cx="7058306" cy="4107392"/>
          </a:xfrm>
          <a:prstGeom prst="rect">
            <a:avLst/>
          </a:prstGeom>
        </p:spPr>
      </p:pic>
      <p:sp>
        <p:nvSpPr>
          <p:cNvPr id="37" name="Rectangle 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ED5BC9F4-4D22-4DCB-BC86-D93B188E6FB7}"/>
              </a:ext>
            </a:extLst>
          </p:cNvPr>
          <p:cNvSpPr>
            <a:spLocks noGrp="1"/>
          </p:cNvSpPr>
          <p:nvPr>
            <p:ph idx="1"/>
          </p:nvPr>
        </p:nvSpPr>
        <p:spPr>
          <a:xfrm>
            <a:off x="8029319" y="917725"/>
            <a:ext cx="3424739" cy="4852362"/>
          </a:xfrm>
        </p:spPr>
        <p:txBody>
          <a:bodyPr vert="horz" lIns="91440" tIns="45720" rIns="91440" bIns="45720" rtlCol="0" anchor="ctr">
            <a:normAutofit/>
          </a:bodyPr>
          <a:lstStyle/>
          <a:p>
            <a:pPr marL="0" indent="0">
              <a:buNone/>
            </a:pPr>
            <a:r>
              <a:rPr lang="en-US" sz="2000">
                <a:solidFill>
                  <a:srgbClr val="FFFFFF"/>
                </a:solidFill>
                <a:cs typeface="Calibri"/>
              </a:rPr>
              <a:t>Nemeczek był:</a:t>
            </a:r>
            <a:endParaRPr lang="pl-PL" sz="2000">
              <a:solidFill>
                <a:srgbClr val="FFFFFF"/>
              </a:solidFill>
              <a:cs typeface="Calibri"/>
            </a:endParaRPr>
          </a:p>
          <a:p>
            <a:r>
              <a:rPr lang="en-US" sz="2000">
                <a:solidFill>
                  <a:srgbClr val="FFFFFF"/>
                </a:solidFill>
                <a:cs typeface="Calibri"/>
              </a:rPr>
              <a:t>Szlachetny</a:t>
            </a:r>
          </a:p>
          <a:p>
            <a:r>
              <a:rPr lang="en-US" sz="2000">
                <a:solidFill>
                  <a:srgbClr val="FFFFFF"/>
                </a:solidFill>
                <a:cs typeface="Calibri"/>
              </a:rPr>
              <a:t>Wrażliwy</a:t>
            </a:r>
          </a:p>
          <a:p>
            <a:r>
              <a:rPr lang="en-US" sz="2000">
                <a:solidFill>
                  <a:srgbClr val="FFFFFF"/>
                </a:solidFill>
                <a:cs typeface="Calibri"/>
              </a:rPr>
              <a:t>Przyjacielski</a:t>
            </a:r>
          </a:p>
          <a:p>
            <a:r>
              <a:rPr lang="en-US" sz="2000">
                <a:solidFill>
                  <a:srgbClr val="FFFFFF"/>
                </a:solidFill>
                <a:cs typeface="Calibri"/>
              </a:rPr>
              <a:t>Miły</a:t>
            </a:r>
          </a:p>
          <a:p>
            <a:r>
              <a:rPr lang="en-US" sz="2000">
                <a:solidFill>
                  <a:srgbClr val="FFFFFF"/>
                </a:solidFill>
                <a:cs typeface="Calibri"/>
              </a:rPr>
              <a:t>Odważny</a:t>
            </a:r>
          </a:p>
          <a:p>
            <a:r>
              <a:rPr lang="en-US" sz="2000">
                <a:solidFill>
                  <a:srgbClr val="FFFFFF"/>
                </a:solidFill>
                <a:cs typeface="Calibri"/>
              </a:rPr>
              <a:t>Ambitny </a:t>
            </a:r>
          </a:p>
          <a:p>
            <a:r>
              <a:rPr lang="en-US" sz="2000">
                <a:solidFill>
                  <a:srgbClr val="FFFFFF"/>
                </a:solidFill>
                <a:cs typeface="Calibri"/>
              </a:rPr>
              <a:t>Uczciwy</a:t>
            </a:r>
          </a:p>
          <a:p>
            <a:r>
              <a:rPr lang="en-US" sz="2000">
                <a:solidFill>
                  <a:srgbClr val="FFFFFF"/>
                </a:solidFill>
                <a:cs typeface="Calibri"/>
              </a:rPr>
              <a:t>Sprawiedliwy</a:t>
            </a:r>
          </a:p>
          <a:p>
            <a:r>
              <a:rPr lang="en-US" sz="2000">
                <a:solidFill>
                  <a:srgbClr val="FFFFFF"/>
                </a:solidFill>
                <a:cs typeface="Calibri"/>
              </a:rPr>
              <a:t>Honorowy </a:t>
            </a:r>
          </a:p>
          <a:p>
            <a:r>
              <a:rPr lang="en-US" sz="2000">
                <a:solidFill>
                  <a:srgbClr val="FFFFFF"/>
                </a:solidFill>
                <a:cs typeface="Calibri"/>
              </a:rPr>
              <a:t>Dobry dla zwierząt, przyjaznił sie z psem Hektorem</a:t>
            </a:r>
          </a:p>
        </p:txBody>
      </p:sp>
    </p:spTree>
    <p:extLst>
      <p:ext uri="{BB962C8B-B14F-4D97-AF65-F5344CB8AC3E}">
        <p14:creationId xmlns:p14="http://schemas.microsoft.com/office/powerpoint/2010/main" val="2114912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DC11561-0680-492D-BB76-D55F33C64D36}"/>
              </a:ext>
            </a:extLst>
          </p:cNvPr>
          <p:cNvSpPr>
            <a:spLocks noGrp="1"/>
          </p:cNvSpPr>
          <p:nvPr>
            <p:ph type="title"/>
          </p:nvPr>
        </p:nvSpPr>
        <p:spPr>
          <a:xfrm>
            <a:off x="1102368" y="1877492"/>
            <a:ext cx="4030132" cy="3215373"/>
          </a:xfrm>
        </p:spPr>
        <p:txBody>
          <a:bodyPr>
            <a:normAutofit/>
          </a:bodyPr>
          <a:lstStyle/>
          <a:p>
            <a:pPr algn="ctr"/>
            <a:r>
              <a:rPr lang="pl-PL" sz="3700">
                <a:solidFill>
                  <a:schemeClr val="bg1"/>
                </a:solidFill>
                <a:cs typeface="Calibri Light"/>
              </a:rPr>
              <a:t>Nemeczek bohater</a:t>
            </a:r>
            <a:endParaRPr lang="pl-PL" sz="3700">
              <a:solidFill>
                <a:schemeClr val="bg1"/>
              </a:solidFill>
            </a:endParaRP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ymbol zastępczy zawartości 2">
            <a:extLst>
              <a:ext uri="{FF2B5EF4-FFF2-40B4-BE49-F238E27FC236}">
                <a16:creationId xmlns:a16="http://schemas.microsoft.com/office/drawing/2014/main" id="{DA5CD0B0-FD83-49E9-9F94-49B5C1441082}"/>
              </a:ext>
            </a:extLst>
          </p:cNvPr>
          <p:cNvSpPr>
            <a:spLocks noGrp="1"/>
          </p:cNvSpPr>
          <p:nvPr>
            <p:ph idx="1"/>
          </p:nvPr>
        </p:nvSpPr>
        <p:spPr>
          <a:xfrm>
            <a:off x="6234868" y="1130846"/>
            <a:ext cx="5217173" cy="4351338"/>
          </a:xfrm>
        </p:spPr>
        <p:txBody>
          <a:bodyPr vert="horz" lIns="91440" tIns="45720" rIns="91440" bIns="45720" rtlCol="0">
            <a:normAutofit/>
          </a:bodyPr>
          <a:lstStyle/>
          <a:p>
            <a:r>
              <a:rPr lang="pl-PL" sz="1800">
                <a:solidFill>
                  <a:schemeClr val="bg1"/>
                </a:solidFill>
                <a:ea typeface="+mn-lt"/>
                <a:cs typeface="+mn-lt"/>
              </a:rPr>
              <a:t>Swoim postępowaniem i szlachetną postawą Nemeczek udowodnił, że </a:t>
            </a:r>
            <a:r>
              <a:rPr lang="pl-PL" sz="1800" i="1">
                <a:solidFill>
                  <a:schemeClr val="bg1"/>
                </a:solidFill>
                <a:ea typeface="+mn-lt"/>
                <a:cs typeface="+mn-lt"/>
              </a:rPr>
              <a:t>„jest prawdziwym bohaterem, prawdziwym mężczyzną, którego można uważać za dorosłego”</a:t>
            </a:r>
            <a:r>
              <a:rPr lang="pl-PL" sz="1800">
                <a:solidFill>
                  <a:schemeClr val="bg1"/>
                </a:solidFill>
                <a:ea typeface="+mn-lt"/>
                <a:cs typeface="+mn-lt"/>
              </a:rPr>
              <a:t>. Odważnie sprzeciwił się silniejszym kolegom, potępiał zdradę kolegi (Gereba). </a:t>
            </a:r>
          </a:p>
          <a:p>
            <a:r>
              <a:rPr lang="pl-PL" sz="1800">
                <a:solidFill>
                  <a:schemeClr val="bg1"/>
                </a:solidFill>
                <a:ea typeface="+mn-lt"/>
                <a:cs typeface="+mn-lt"/>
              </a:rPr>
              <a:t>Do końca życia pozostał wierny Placowi. Nawet jak był chory i umierał chciał iść na Plac i uratować go. </a:t>
            </a:r>
          </a:p>
          <a:p>
            <a:pPr marL="0" indent="0">
              <a:buNone/>
            </a:pPr>
            <a:r>
              <a:rPr lang="pl-PL" sz="1800" dirty="0">
                <a:solidFill>
                  <a:schemeClr val="bg1"/>
                </a:solidFill>
                <a:ea typeface="+mn-lt"/>
                <a:cs typeface="+mn-lt"/>
              </a:rPr>
              <a:t>" Uzmysłowił sobie tę prawdę z całą wyrazistością: Już nigdy nie zobaczy Placu. Bez najmniejszego żalu zostawiłby wszystko na tym świecie z wyjątkiem placu, ich ukochanego, Placu zabaw (…)"</a:t>
            </a:r>
            <a:br>
              <a:rPr lang="pl-PL" sz="1800">
                <a:solidFill>
                  <a:schemeClr val="bg1"/>
                </a:solidFill>
                <a:ea typeface="+mn-lt"/>
                <a:cs typeface="+mn-lt"/>
              </a:rPr>
            </a:br>
            <a:br>
              <a:rPr lang="pl-PL" sz="1800">
                <a:solidFill>
                  <a:schemeClr val="bg1"/>
                </a:solidFill>
                <a:ea typeface="+mn-lt"/>
                <a:cs typeface="+mn-lt"/>
              </a:rPr>
            </a:br>
            <a:endParaRPr lang="pl-PL" sz="1800">
              <a:solidFill>
                <a:schemeClr val="bg1"/>
              </a:solidFill>
              <a:cs typeface="Calibri"/>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31641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69ED183-F4B3-497B-88BC-FB0AF0259434}"/>
              </a:ext>
            </a:extLst>
          </p:cNvPr>
          <p:cNvSpPr>
            <a:spLocks noGrp="1"/>
          </p:cNvSpPr>
          <p:nvPr>
            <p:ph type="title"/>
          </p:nvPr>
        </p:nvSpPr>
        <p:spPr>
          <a:xfrm>
            <a:off x="827088" y="1641752"/>
            <a:ext cx="3527425" cy="4366936"/>
          </a:xfrm>
        </p:spPr>
        <p:txBody>
          <a:bodyPr anchor="t">
            <a:normAutofit/>
          </a:bodyPr>
          <a:lstStyle/>
          <a:p>
            <a:r>
              <a:rPr lang="pl-PL" sz="4000">
                <a:solidFill>
                  <a:schemeClr val="bg1"/>
                </a:solidFill>
                <a:cs typeface="Calibri Light"/>
              </a:rPr>
              <a:t>Honor </a:t>
            </a:r>
            <a:endParaRPr lang="pl-PL" sz="4000">
              <a:solidFill>
                <a:schemeClr val="bg1"/>
              </a:solidFill>
            </a:endParaRPr>
          </a:p>
        </p:txBody>
      </p:sp>
      <p:sp>
        <p:nvSpPr>
          <p:cNvPr id="3" name="Symbol zastępczy zawartości 2">
            <a:extLst>
              <a:ext uri="{FF2B5EF4-FFF2-40B4-BE49-F238E27FC236}">
                <a16:creationId xmlns:a16="http://schemas.microsoft.com/office/drawing/2014/main" id="{B2327348-4F77-4494-83A5-A22ADA4018D3}"/>
              </a:ext>
            </a:extLst>
          </p:cNvPr>
          <p:cNvSpPr>
            <a:spLocks noGrp="1"/>
          </p:cNvSpPr>
          <p:nvPr>
            <p:ph idx="1"/>
          </p:nvPr>
        </p:nvSpPr>
        <p:spPr>
          <a:xfrm>
            <a:off x="5222081" y="1641752"/>
            <a:ext cx="5260975" cy="3960000"/>
          </a:xfrm>
        </p:spPr>
        <p:txBody>
          <a:bodyPr vert="horz" lIns="91440" tIns="45720" rIns="91440" bIns="45720" rtlCol="0">
            <a:normAutofit/>
          </a:bodyPr>
          <a:lstStyle/>
          <a:p>
            <a:r>
              <a:rPr lang="pl-PL" sz="2400">
                <a:solidFill>
                  <a:schemeClr val="bg1">
                    <a:alpha val="80000"/>
                  </a:schemeClr>
                </a:solidFill>
                <a:cs typeface="Calibri"/>
              </a:rPr>
              <a:t>"Tak, to ja, Nemeczek. To właśnie ja. I nie szukajcie tego, kto zabrał z Waszego arsenału chorągiew chłopców z Placu Broni, bo to ja ją zabrałem. O, tu ją mam! I to ja mam takie małe stopy, mniejsze od stóp Wendauera.(…) Możecie teraz zrobić ze mną, co chcecie, możecie mnie zabić, wyrwać chorągiew, ale na przód musicie wykręcić mi ręce, bo dobrowolnie jej nie oddam. (…)"</a:t>
            </a:r>
            <a:endParaRPr lang="pl-PL" sz="2400">
              <a:solidFill>
                <a:schemeClr val="bg1">
                  <a:alpha val="80000"/>
                </a:schemeClr>
              </a:solidFill>
            </a:endParaRPr>
          </a:p>
        </p:txBody>
      </p:sp>
      <p:grpSp>
        <p:nvGrpSpPr>
          <p:cNvPr id="27" name="Group 26">
            <a:extLst>
              <a:ext uri="{FF2B5EF4-FFF2-40B4-BE49-F238E27FC236}">
                <a16:creationId xmlns:a16="http://schemas.microsoft.com/office/drawing/2014/main" id="{4728F330-19FB-4D39-BD0F-53032ABFE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28" name="Freeform: Shape 27">
              <a:extLst>
                <a:ext uri="{FF2B5EF4-FFF2-40B4-BE49-F238E27FC236}">
                  <a16:creationId xmlns:a16="http://schemas.microsoft.com/office/drawing/2014/main" id="{30220D63-6F38-42F9-8AAD-3B1363A4F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8">
              <a:extLst>
                <a:ext uri="{FF2B5EF4-FFF2-40B4-BE49-F238E27FC236}">
                  <a16:creationId xmlns:a16="http://schemas.microsoft.com/office/drawing/2014/main" id="{97B054CB-4DA3-4EDD-B196-A5DDD1E4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25211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7</Slides>
  <Notes>0</Notes>
  <HiddenSlides>0</HiddenSlides>
  <MMClips>0</MMClips>
  <ScaleCrop>false</ScaleCrop>
  <HeadingPairs>
    <vt:vector size="4" baseType="variant">
      <vt:variant>
        <vt:lpstr>Motyw</vt:lpstr>
      </vt:variant>
      <vt:variant>
        <vt:i4>1</vt:i4>
      </vt:variant>
      <vt:variant>
        <vt:lpstr>Tytuły slajdów</vt:lpstr>
      </vt:variant>
      <vt:variant>
        <vt:i4>7</vt:i4>
      </vt:variant>
    </vt:vector>
  </HeadingPairs>
  <TitlesOfParts>
    <vt:vector size="8" baseType="lpstr">
      <vt:lpstr>Motyw pakietu Office</vt:lpstr>
      <vt:lpstr>Charakterystyka  Ernest "Erno"Nemeczek </vt:lpstr>
      <vt:lpstr> Ernest "Erno" Nemeczek mieszkał w stolicy Węgier- Budapeszcie w XIXw.</vt:lpstr>
      <vt:lpstr>Otoczenie Ernesta.</vt:lpstr>
      <vt:lpstr>Wygląd Nemeczka </vt:lpstr>
      <vt:lpstr>Charakter Nemeczka</vt:lpstr>
      <vt:lpstr>Nemeczek bohater</vt:lpstr>
      <vt:lpstr>Honor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349</cp:revision>
  <dcterms:created xsi:type="dcterms:W3CDTF">2021-03-18T17:21:56Z</dcterms:created>
  <dcterms:modified xsi:type="dcterms:W3CDTF">2021-03-23T22:55:42Z</dcterms:modified>
</cp:coreProperties>
</file>